
<file path=[Content_Types].xml><?xml version="1.0" encoding="utf-8"?>
<Types xmlns="http://schemas.openxmlformats.org/package/2006/content-types">
  <Default Extension="docx" ContentType="application/vnd.openxmlformats-officedocument.wordprocessingml.documen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4"/>
  </p:notesMasterIdLst>
  <p:sldIdLst>
    <p:sldId id="256" r:id="rId3"/>
    <p:sldId id="321" r:id="rId4"/>
    <p:sldId id="276" r:id="rId5"/>
    <p:sldId id="277" r:id="rId6"/>
    <p:sldId id="283" r:id="rId7"/>
    <p:sldId id="322" r:id="rId8"/>
    <p:sldId id="287" r:id="rId9"/>
    <p:sldId id="288" r:id="rId10"/>
    <p:sldId id="289" r:id="rId11"/>
    <p:sldId id="290" r:id="rId12"/>
    <p:sldId id="294" r:id="rId13"/>
    <p:sldId id="293" r:id="rId14"/>
    <p:sldId id="297" r:id="rId15"/>
    <p:sldId id="299" r:id="rId16"/>
    <p:sldId id="298" r:id="rId17"/>
    <p:sldId id="305" r:id="rId18"/>
    <p:sldId id="320" r:id="rId19"/>
    <p:sldId id="312" r:id="rId20"/>
    <p:sldId id="313" r:id="rId21"/>
    <p:sldId id="314" r:id="rId22"/>
    <p:sldId id="268"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Mulish Black" panose="020B0604020202020204" charset="0"/>
      <p:bold r:id="rId29"/>
      <p:italic r:id="rId30"/>
      <p:boldItalic r:id="rId31"/>
    </p:embeddedFont>
    <p:embeddedFont>
      <p:font typeface="Open Sans" panose="020B0606030504020204" pitchFamily="34" charset="0"/>
      <p:regular r:id="rId32"/>
      <p:bold r:id="rId33"/>
      <p:italic r:id="rId34"/>
      <p:boldItalic r:id="rId35"/>
    </p:embeddedFont>
    <p:embeddedFont>
      <p:font typeface="Oswald" panose="00000500000000000000" pitchFamily="2" charset="0"/>
      <p:regular r:id="rId36"/>
      <p:bold r:id="rId37"/>
    </p:embeddedFont>
    <p:embeddedFont>
      <p:font typeface="Trebuchet MS" panose="020B060302020202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1" roundtripDataSignature="AMtx7mj+HqxjAHinRwWZvTJCLv+GPhA0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86"/>
    <p:restoredTop sz="94823"/>
  </p:normalViewPr>
  <p:slideViewPr>
    <p:cSldViewPr snapToGrid="0" snapToObjects="1">
      <p:cViewPr varScale="1">
        <p:scale>
          <a:sx n="92" d="100"/>
          <a:sy n="92" d="100"/>
        </p:scale>
        <p:origin x="53"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7" Type="http://schemas.openxmlformats.org/officeDocument/2006/relationships/slide" Target="slides/slide5.xml"/><Relationship Id="rId71"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7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6.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font" Target="fonts/font17.fntdata"/><Relationship Id="rId7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338" name="Google Shape;3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76719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498d24fe36_1_1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6" name="Google Shape;396;g2498d24fe36_1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15"/>
        <p:cNvGrpSpPr/>
        <p:nvPr/>
      </p:nvGrpSpPr>
      <p:grpSpPr>
        <a:xfrm>
          <a:off x="0" y="0"/>
          <a:ext cx="0" cy="0"/>
          <a:chOff x="0" y="0"/>
          <a:chExt cx="0" cy="0"/>
        </a:xfrm>
      </p:grpSpPr>
      <p:sp>
        <p:nvSpPr>
          <p:cNvPr id="16" name="Google Shape;16;p15"/>
          <p:cNvSpPr/>
          <p:nvPr/>
        </p:nvSpPr>
        <p:spPr>
          <a:xfrm>
            <a:off x="13231947" y="6084143"/>
            <a:ext cx="901148" cy="9342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 name="Google Shape;17;p15"/>
          <p:cNvSpPr>
            <a:spLocks noGrp="1"/>
          </p:cNvSpPr>
          <p:nvPr>
            <p:ph type="pic" idx="2"/>
          </p:nvPr>
        </p:nvSpPr>
        <p:spPr>
          <a:xfrm>
            <a:off x="13231947" y="6104022"/>
            <a:ext cx="901148" cy="901148"/>
          </a:xfrm>
          <a:prstGeom prst="rect">
            <a:avLst/>
          </a:prstGeom>
          <a:noFill/>
          <a:ln>
            <a:noFill/>
          </a:ln>
        </p:spPr>
      </p:sp>
      <p:sp>
        <p:nvSpPr>
          <p:cNvPr id="18" name="Google Shape;18;p15"/>
          <p:cNvSpPr/>
          <p:nvPr/>
        </p:nvSpPr>
        <p:spPr>
          <a:xfrm>
            <a:off x="13384347" y="6256422"/>
            <a:ext cx="901148" cy="9011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sp>
        <p:nvSpPr>
          <p:cNvPr id="20" name="Google Shape;20;p15"/>
          <p:cNvSpPr>
            <a:spLocks noGrp="1"/>
          </p:cNvSpPr>
          <p:nvPr>
            <p:ph type="pic" idx="3"/>
          </p:nvPr>
        </p:nvSpPr>
        <p:spPr>
          <a:xfrm>
            <a:off x="-7" y="-8"/>
            <a:ext cx="918000" cy="918000"/>
          </a:xfrm>
          <a:prstGeom prst="rect">
            <a:avLst/>
          </a:prstGeom>
          <a:noFill/>
          <a:ln>
            <a:noFill/>
          </a:ln>
        </p:spPr>
      </p:sp>
      <p:pic>
        <p:nvPicPr>
          <p:cNvPr id="21" name="Google Shape;21;p15" descr="Icon&#10;&#10;Description automatically generated"/>
          <p:cNvPicPr preferRelativeResize="0"/>
          <p:nvPr/>
        </p:nvPicPr>
        <p:blipFill rotWithShape="1">
          <a:blip r:embed="rId2">
            <a:alphaModFix/>
          </a:blip>
          <a:srcRect/>
          <a:stretch/>
        </p:blipFill>
        <p:spPr>
          <a:xfrm flipH="1">
            <a:off x="259501" y="5938330"/>
            <a:ext cx="770073" cy="770073"/>
          </a:xfrm>
          <a:prstGeom prst="rect">
            <a:avLst/>
          </a:prstGeom>
          <a:noFill/>
          <a:ln>
            <a:noFill/>
          </a:ln>
        </p:spPr>
      </p:pic>
      <p:sp>
        <p:nvSpPr>
          <p:cNvPr id="22" name="Google Shape;22;p15"/>
          <p:cNvSpPr txBox="1"/>
          <p:nvPr/>
        </p:nvSpPr>
        <p:spPr>
          <a:xfrm>
            <a:off x="353116" y="613012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7_Title and Content">
  <p:cSld name="27_Title and Content">
    <p:spTree>
      <p:nvGrpSpPr>
        <p:cNvPr id="1" name="Shape 179"/>
        <p:cNvGrpSpPr/>
        <p:nvPr/>
      </p:nvGrpSpPr>
      <p:grpSpPr>
        <a:xfrm>
          <a:off x="0" y="0"/>
          <a:ext cx="0" cy="0"/>
          <a:chOff x="0" y="0"/>
          <a:chExt cx="0" cy="0"/>
        </a:xfrm>
      </p:grpSpPr>
      <p:sp>
        <p:nvSpPr>
          <p:cNvPr id="180" name="Google Shape;180;g2498d24fe36_1_56"/>
          <p:cNvSpPr/>
          <p:nvPr/>
        </p:nvSpPr>
        <p:spPr>
          <a:xfrm>
            <a:off x="11141765" y="1371600"/>
            <a:ext cx="1050235" cy="5486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 name="Google Shape;181;g2498d24fe36_1_56"/>
          <p:cNvSpPr>
            <a:spLocks noGrp="1"/>
          </p:cNvSpPr>
          <p:nvPr>
            <p:ph type="pic" idx="2"/>
          </p:nvPr>
        </p:nvSpPr>
        <p:spPr>
          <a:xfrm>
            <a:off x="0" y="1371600"/>
            <a:ext cx="2975429" cy="3294063"/>
          </a:xfrm>
          <a:prstGeom prst="rect">
            <a:avLst/>
          </a:prstGeom>
          <a:solidFill>
            <a:schemeClr val="lt2"/>
          </a:solidFill>
          <a:ln>
            <a:noFill/>
          </a:ln>
        </p:spPr>
      </p:sp>
      <p:sp>
        <p:nvSpPr>
          <p:cNvPr id="182" name="Google Shape;182;g2498d24fe36_1_56"/>
          <p:cNvSpPr>
            <a:spLocks noGrp="1"/>
          </p:cNvSpPr>
          <p:nvPr>
            <p:ph type="pic" idx="3"/>
          </p:nvPr>
        </p:nvSpPr>
        <p:spPr>
          <a:xfrm>
            <a:off x="3018971" y="1371600"/>
            <a:ext cx="2975429" cy="3294063"/>
          </a:xfrm>
          <a:prstGeom prst="rect">
            <a:avLst/>
          </a:prstGeom>
          <a:solidFill>
            <a:schemeClr val="lt2"/>
          </a:solidFill>
          <a:ln>
            <a:noFill/>
          </a:ln>
        </p:spPr>
      </p:sp>
      <p:sp>
        <p:nvSpPr>
          <p:cNvPr id="183" name="Google Shape;183;g2498d24fe36_1_56"/>
          <p:cNvSpPr>
            <a:spLocks noGrp="1"/>
          </p:cNvSpPr>
          <p:nvPr>
            <p:ph type="pic" idx="4"/>
          </p:nvPr>
        </p:nvSpPr>
        <p:spPr>
          <a:xfrm>
            <a:off x="6008914" y="1371600"/>
            <a:ext cx="3164115" cy="3294063"/>
          </a:xfrm>
          <a:prstGeom prst="rect">
            <a:avLst/>
          </a:prstGeom>
          <a:solidFill>
            <a:schemeClr val="lt2"/>
          </a:solidFill>
          <a:ln>
            <a:noFill/>
          </a:ln>
        </p:spPr>
      </p:sp>
      <p:sp>
        <p:nvSpPr>
          <p:cNvPr id="184" name="Google Shape;184;g2498d24fe36_1_56"/>
          <p:cNvSpPr>
            <a:spLocks noGrp="1"/>
          </p:cNvSpPr>
          <p:nvPr>
            <p:ph type="pic" idx="5"/>
          </p:nvPr>
        </p:nvSpPr>
        <p:spPr>
          <a:xfrm>
            <a:off x="9187543" y="1371600"/>
            <a:ext cx="2960915" cy="3294063"/>
          </a:xfrm>
          <a:prstGeom prst="rect">
            <a:avLst/>
          </a:prstGeom>
          <a:solidFill>
            <a:schemeClr val="lt2"/>
          </a:solidFill>
          <a:ln>
            <a:noFill/>
          </a:ln>
        </p:spPr>
      </p:sp>
      <p:sp>
        <p:nvSpPr>
          <p:cNvPr id="185" name="Google Shape;185;g2498d24fe36_1_56"/>
          <p:cNvSpPr txBox="1"/>
          <p:nvPr/>
        </p:nvSpPr>
        <p:spPr>
          <a:xfrm>
            <a:off x="11567688" y="6287111"/>
            <a:ext cx="416448" cy="42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
        <p:nvSpPr>
          <p:cNvPr id="186" name="Google Shape;186;g2498d24fe36_1_56"/>
          <p:cNvSpPr>
            <a:spLocks noGrp="1"/>
          </p:cNvSpPr>
          <p:nvPr>
            <p:ph type="pic" idx="6"/>
          </p:nvPr>
        </p:nvSpPr>
        <p:spPr>
          <a:xfrm>
            <a:off x="13119652" y="5596863"/>
            <a:ext cx="901148" cy="901148"/>
          </a:xfrm>
          <a:prstGeom prst="rect">
            <a:avLst/>
          </a:prstGeom>
          <a:noFill/>
          <a:ln>
            <a:noFill/>
          </a:ln>
        </p:spPr>
      </p:sp>
      <p:grpSp>
        <p:nvGrpSpPr>
          <p:cNvPr id="187" name="Google Shape;187;g2498d24fe36_1_56"/>
          <p:cNvGrpSpPr/>
          <p:nvPr/>
        </p:nvGrpSpPr>
        <p:grpSpPr>
          <a:xfrm>
            <a:off x="11152259" y="150635"/>
            <a:ext cx="894148" cy="882138"/>
            <a:chOff x="9241877" y="3976244"/>
            <a:chExt cx="2599770" cy="2467903"/>
          </a:xfrm>
        </p:grpSpPr>
        <p:sp>
          <p:nvSpPr>
            <p:cNvPr id="188" name="Google Shape;188;g2498d24fe36_1_56"/>
            <p:cNvSpPr/>
            <p:nvPr/>
          </p:nvSpPr>
          <p:spPr>
            <a:xfrm>
              <a:off x="9241877" y="3976244"/>
              <a:ext cx="2599770" cy="246790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9" name="Google Shape;189;g2498d24fe36_1_56"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6"/>
            </a:xfrm>
            <a:prstGeom prst="rect">
              <a:avLst/>
            </a:prstGeom>
            <a:noFill/>
            <a:ln>
              <a:noFill/>
            </a:ln>
          </p:spPr>
        </p:pic>
      </p:grpSp>
      <p:pic>
        <p:nvPicPr>
          <p:cNvPr id="190" name="Google Shape;190;g2498d24fe36_1_5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73500"/>
            <a:ext cx="400050" cy="435950"/>
          </a:xfrm>
          <a:prstGeom prst="rect">
            <a:avLst/>
          </a:prstGeom>
          <a:noFill/>
          <a:ln>
            <a:noFill/>
          </a:ln>
        </p:spPr>
      </p:pic>
      <p:sp>
        <p:nvSpPr>
          <p:cNvPr id="191" name="Google Shape;191;g2498d24fe36_1_56"/>
          <p:cNvSpPr txBox="1">
            <a:spLocks noGrp="1"/>
          </p:cNvSpPr>
          <p:nvPr>
            <p:ph type="ctrTitle"/>
          </p:nvPr>
        </p:nvSpPr>
        <p:spPr>
          <a:xfrm>
            <a:off x="400050" y="255350"/>
            <a:ext cx="7287900" cy="554100"/>
          </a:xfrm>
          <a:prstGeom prst="rect">
            <a:avLst/>
          </a:prstGeom>
          <a:noFill/>
          <a:ln>
            <a:noFill/>
          </a:ln>
        </p:spPr>
        <p:txBody>
          <a:bodyPr spcFirstLastPara="1" wrap="square" lIns="91425" tIns="0" rIns="91425"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Arial"/>
                <a:ea typeface="Arial"/>
                <a:cs typeface="Arial"/>
                <a:sym typeface="Aria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92" name="Google Shape;192;g2498d24fe36_1_56"/>
          <p:cNvSpPr>
            <a:spLocks noGrp="1"/>
          </p:cNvSpPr>
          <p:nvPr>
            <p:ph type="pic" idx="7"/>
          </p:nvPr>
        </p:nvSpPr>
        <p:spPr>
          <a:xfrm>
            <a:off x="-7" y="5935092"/>
            <a:ext cx="918000" cy="918000"/>
          </a:xfrm>
          <a:prstGeom prst="rect">
            <a:avLst/>
          </a:prstGeom>
          <a:noFill/>
          <a:ln>
            <a:noFill/>
          </a:ln>
        </p:spPr>
      </p:sp>
      <p:pic>
        <p:nvPicPr>
          <p:cNvPr id="193" name="Google Shape;193;g2498d24fe36_1_56" descr="Icon&#10;&#10;Description automatically generated"/>
          <p:cNvPicPr preferRelativeResize="0"/>
          <p:nvPr/>
        </p:nvPicPr>
        <p:blipFill rotWithShape="1">
          <a:blip r:embed="rId4">
            <a:alphaModFix/>
          </a:blip>
          <a:srcRect/>
          <a:stretch/>
        </p:blipFill>
        <p:spPr>
          <a:xfrm>
            <a:off x="11212201" y="5888080"/>
            <a:ext cx="770073" cy="770073"/>
          </a:xfrm>
          <a:prstGeom prst="rect">
            <a:avLst/>
          </a:prstGeom>
          <a:noFill/>
          <a:ln>
            <a:noFill/>
          </a:ln>
        </p:spPr>
      </p:pic>
      <p:sp>
        <p:nvSpPr>
          <p:cNvPr id="194" name="Google Shape;194;g2498d24fe36_1_56"/>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5_Title Slide">
  <p:cSld name="25_Title Slide">
    <p:bg>
      <p:bgPr>
        <a:solidFill>
          <a:schemeClr val="lt1"/>
        </a:solidFill>
        <a:effectLst/>
      </p:bgPr>
    </p:bg>
    <p:spTree>
      <p:nvGrpSpPr>
        <p:cNvPr id="1" name="Shape 207"/>
        <p:cNvGrpSpPr/>
        <p:nvPr/>
      </p:nvGrpSpPr>
      <p:grpSpPr>
        <a:xfrm>
          <a:off x="0" y="0"/>
          <a:ext cx="0" cy="0"/>
          <a:chOff x="0" y="0"/>
          <a:chExt cx="0" cy="0"/>
        </a:xfrm>
      </p:grpSpPr>
      <p:sp>
        <p:nvSpPr>
          <p:cNvPr id="208" name="Google Shape;208;g2498d24fe36_1_84"/>
          <p:cNvSpPr/>
          <p:nvPr/>
        </p:nvSpPr>
        <p:spPr>
          <a:xfrm>
            <a:off x="0" y="0"/>
            <a:ext cx="7658100" cy="6858000"/>
          </a:xfrm>
          <a:custGeom>
            <a:avLst/>
            <a:gdLst/>
            <a:ahLst/>
            <a:cxnLst/>
            <a:rect l="l" t="t" r="r" b="b"/>
            <a:pathLst>
              <a:path w="7658100" h="6858000" extrusionOk="0">
                <a:moveTo>
                  <a:pt x="0" y="0"/>
                </a:moveTo>
                <a:lnTo>
                  <a:pt x="1729248" y="0"/>
                </a:lnTo>
                <a:lnTo>
                  <a:pt x="7658100" y="6858000"/>
                </a:lnTo>
                <a:lnTo>
                  <a:pt x="0" y="685800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g2498d24fe36_1_84"/>
          <p:cNvSpPr>
            <a:spLocks noGrp="1"/>
          </p:cNvSpPr>
          <p:nvPr>
            <p:ph type="pic" idx="2"/>
          </p:nvPr>
        </p:nvSpPr>
        <p:spPr>
          <a:xfrm>
            <a:off x="1132113" y="1301250"/>
            <a:ext cx="4738411" cy="2989870"/>
          </a:xfrm>
          <a:prstGeom prst="rect">
            <a:avLst/>
          </a:prstGeom>
          <a:solidFill>
            <a:schemeClr val="lt1"/>
          </a:solidFill>
          <a:ln>
            <a:noFill/>
          </a:ln>
        </p:spPr>
      </p:sp>
      <p:grpSp>
        <p:nvGrpSpPr>
          <p:cNvPr id="210" name="Google Shape;210;g2498d24fe36_1_84"/>
          <p:cNvGrpSpPr/>
          <p:nvPr/>
        </p:nvGrpSpPr>
        <p:grpSpPr>
          <a:xfrm>
            <a:off x="11151949" y="150459"/>
            <a:ext cx="894071" cy="881992"/>
            <a:chOff x="9241877" y="3976244"/>
            <a:chExt cx="2599800" cy="2467800"/>
          </a:xfrm>
        </p:grpSpPr>
        <p:sp>
          <p:nvSpPr>
            <p:cNvPr id="211" name="Google Shape;211;g2498d24fe36_1_84"/>
            <p:cNvSpPr/>
            <p:nvPr/>
          </p:nvSpPr>
          <p:spPr>
            <a:xfrm>
              <a:off x="9241877" y="3976244"/>
              <a:ext cx="2599800" cy="246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12" name="Google Shape;212;g2498d24fe36_1_84"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8"/>
            </a:xfrm>
            <a:prstGeom prst="rect">
              <a:avLst/>
            </a:prstGeom>
            <a:noFill/>
            <a:ln>
              <a:noFill/>
            </a:ln>
          </p:spPr>
        </p:pic>
      </p:grpSp>
      <p:sp>
        <p:nvSpPr>
          <p:cNvPr id="213" name="Google Shape;213;g2498d24fe36_1_84"/>
          <p:cNvSpPr>
            <a:spLocks noGrp="1"/>
          </p:cNvSpPr>
          <p:nvPr>
            <p:ph type="pic" idx="3"/>
          </p:nvPr>
        </p:nvSpPr>
        <p:spPr>
          <a:xfrm>
            <a:off x="-7" y="5935092"/>
            <a:ext cx="918000" cy="918000"/>
          </a:xfrm>
          <a:prstGeom prst="rect">
            <a:avLst/>
          </a:prstGeom>
          <a:noFill/>
          <a:ln>
            <a:noFill/>
          </a:ln>
        </p:spPr>
      </p:sp>
      <p:pic>
        <p:nvPicPr>
          <p:cNvPr id="214" name="Google Shape;214;g2498d24fe36_1_84" descr="Icon&#10;&#10;Description automatically generated"/>
          <p:cNvPicPr preferRelativeResize="0"/>
          <p:nvPr/>
        </p:nvPicPr>
        <p:blipFill rotWithShape="1">
          <a:blip r:embed="rId3">
            <a:alphaModFix/>
          </a:blip>
          <a:srcRect/>
          <a:stretch/>
        </p:blipFill>
        <p:spPr>
          <a:xfrm>
            <a:off x="11212201" y="5888080"/>
            <a:ext cx="770073" cy="770073"/>
          </a:xfrm>
          <a:prstGeom prst="rect">
            <a:avLst/>
          </a:prstGeom>
          <a:noFill/>
          <a:ln>
            <a:noFill/>
          </a:ln>
        </p:spPr>
      </p:pic>
      <p:sp>
        <p:nvSpPr>
          <p:cNvPr id="215" name="Google Shape;215;g2498d24fe36_1_84"/>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1_Blank 2">
    <p:spTree>
      <p:nvGrpSpPr>
        <p:cNvPr id="1" name="Shape 216"/>
        <p:cNvGrpSpPr/>
        <p:nvPr/>
      </p:nvGrpSpPr>
      <p:grpSpPr>
        <a:xfrm>
          <a:off x="0" y="0"/>
          <a:ext cx="0" cy="0"/>
          <a:chOff x="0" y="0"/>
          <a:chExt cx="0" cy="0"/>
        </a:xfrm>
      </p:grpSpPr>
      <p:sp>
        <p:nvSpPr>
          <p:cNvPr id="217" name="Google Shape;217;g2498d24fe36_1_93"/>
          <p:cNvSpPr/>
          <p:nvPr/>
        </p:nvSpPr>
        <p:spPr>
          <a:xfrm>
            <a:off x="13231947" y="6084143"/>
            <a:ext cx="901148" cy="9342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18" name="Google Shape;218;g2498d24fe36_1_93"/>
          <p:cNvSpPr>
            <a:spLocks noGrp="1"/>
          </p:cNvSpPr>
          <p:nvPr>
            <p:ph type="pic" idx="2"/>
          </p:nvPr>
        </p:nvSpPr>
        <p:spPr>
          <a:xfrm>
            <a:off x="13231947" y="6104022"/>
            <a:ext cx="901148" cy="901148"/>
          </a:xfrm>
          <a:prstGeom prst="rect">
            <a:avLst/>
          </a:prstGeom>
          <a:noFill/>
          <a:ln>
            <a:noFill/>
          </a:ln>
        </p:spPr>
      </p:sp>
      <p:sp>
        <p:nvSpPr>
          <p:cNvPr id="219" name="Google Shape;219;g2498d24fe36_1_93"/>
          <p:cNvSpPr/>
          <p:nvPr/>
        </p:nvSpPr>
        <p:spPr>
          <a:xfrm>
            <a:off x="13384347" y="6256422"/>
            <a:ext cx="901148" cy="90114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0" name="Google Shape;220;g2498d24fe36_1_93"/>
          <p:cNvGrpSpPr/>
          <p:nvPr/>
        </p:nvGrpSpPr>
        <p:grpSpPr>
          <a:xfrm>
            <a:off x="11151949" y="150459"/>
            <a:ext cx="894071" cy="881992"/>
            <a:chOff x="9241877" y="3976244"/>
            <a:chExt cx="2599800" cy="2467800"/>
          </a:xfrm>
        </p:grpSpPr>
        <p:sp>
          <p:nvSpPr>
            <p:cNvPr id="221" name="Google Shape;221;g2498d24fe36_1_93"/>
            <p:cNvSpPr/>
            <p:nvPr/>
          </p:nvSpPr>
          <p:spPr>
            <a:xfrm>
              <a:off x="9241877" y="3976244"/>
              <a:ext cx="2599800" cy="246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22" name="Google Shape;222;g2498d24fe36_1_93"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8"/>
            </a:xfrm>
            <a:prstGeom prst="rect">
              <a:avLst/>
            </a:prstGeom>
            <a:noFill/>
            <a:ln>
              <a:noFill/>
            </a:ln>
          </p:spPr>
        </p:pic>
      </p:grpSp>
      <p:pic>
        <p:nvPicPr>
          <p:cNvPr id="223" name="Google Shape;223;g2498d24fe36_1_9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73500"/>
            <a:ext cx="400050" cy="435950"/>
          </a:xfrm>
          <a:prstGeom prst="rect">
            <a:avLst/>
          </a:prstGeom>
          <a:noFill/>
          <a:ln>
            <a:noFill/>
          </a:ln>
        </p:spPr>
      </p:pic>
      <p:sp>
        <p:nvSpPr>
          <p:cNvPr id="224" name="Google Shape;224;g2498d24fe36_1_93"/>
          <p:cNvSpPr txBox="1">
            <a:spLocks noGrp="1"/>
          </p:cNvSpPr>
          <p:nvPr>
            <p:ph type="ctrTitle"/>
          </p:nvPr>
        </p:nvSpPr>
        <p:spPr>
          <a:xfrm>
            <a:off x="400050" y="255350"/>
            <a:ext cx="7287900" cy="554100"/>
          </a:xfrm>
          <a:prstGeom prst="rect">
            <a:avLst/>
          </a:prstGeom>
          <a:noFill/>
          <a:ln>
            <a:noFill/>
          </a:ln>
        </p:spPr>
        <p:txBody>
          <a:bodyPr spcFirstLastPara="1" wrap="square" lIns="91425" tIns="0" rIns="91425"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Arial"/>
                <a:ea typeface="Arial"/>
                <a:cs typeface="Arial"/>
                <a:sym typeface="Aria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225" name="Google Shape;225;g2498d24fe36_1_9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sp>
        <p:nvSpPr>
          <p:cNvPr id="226" name="Google Shape;226;g2498d24fe36_1_93"/>
          <p:cNvSpPr>
            <a:spLocks noGrp="1"/>
          </p:cNvSpPr>
          <p:nvPr>
            <p:ph type="pic" idx="3"/>
          </p:nvPr>
        </p:nvSpPr>
        <p:spPr>
          <a:xfrm>
            <a:off x="-7" y="5935092"/>
            <a:ext cx="918000" cy="918000"/>
          </a:xfrm>
          <a:prstGeom prst="rect">
            <a:avLst/>
          </a:prstGeom>
          <a:noFill/>
          <a:ln>
            <a:noFill/>
          </a:ln>
        </p:spPr>
      </p:sp>
      <p:pic>
        <p:nvPicPr>
          <p:cNvPr id="227" name="Google Shape;227;g2498d24fe36_1_93" descr="Icon&#10;&#10;Description automatically generated"/>
          <p:cNvPicPr preferRelativeResize="0"/>
          <p:nvPr/>
        </p:nvPicPr>
        <p:blipFill rotWithShape="1">
          <a:blip r:embed="rId4">
            <a:alphaModFix/>
          </a:blip>
          <a:srcRect/>
          <a:stretch/>
        </p:blipFill>
        <p:spPr>
          <a:xfrm>
            <a:off x="11212201" y="5888080"/>
            <a:ext cx="770073" cy="770073"/>
          </a:xfrm>
          <a:prstGeom prst="rect">
            <a:avLst/>
          </a:prstGeom>
          <a:noFill/>
          <a:ln>
            <a:noFill/>
          </a:ln>
        </p:spPr>
      </p:pic>
      <p:sp>
        <p:nvSpPr>
          <p:cNvPr id="228" name="Google Shape;228;g2498d24fe36_1_93"/>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229"/>
        <p:cNvGrpSpPr/>
        <p:nvPr/>
      </p:nvGrpSpPr>
      <p:grpSpPr>
        <a:xfrm>
          <a:off x="0" y="0"/>
          <a:ext cx="0" cy="0"/>
          <a:chOff x="0" y="0"/>
          <a:chExt cx="0" cy="0"/>
        </a:xfrm>
      </p:grpSpPr>
      <p:sp>
        <p:nvSpPr>
          <p:cNvPr id="230" name="Google Shape;230;g2498d24fe36_1_106"/>
          <p:cNvSpPr>
            <a:spLocks noGrp="1"/>
          </p:cNvSpPr>
          <p:nvPr>
            <p:ph type="pic" idx="2"/>
          </p:nvPr>
        </p:nvSpPr>
        <p:spPr>
          <a:xfrm>
            <a:off x="1035855" y="1232115"/>
            <a:ext cx="4031545" cy="4425186"/>
          </a:xfrm>
          <a:prstGeom prst="rect">
            <a:avLst/>
          </a:prstGeom>
          <a:solidFill>
            <a:srgbClr val="BFBFBF"/>
          </a:solidFill>
          <a:ln>
            <a:noFill/>
          </a:ln>
        </p:spPr>
      </p:sp>
      <p:grpSp>
        <p:nvGrpSpPr>
          <p:cNvPr id="231" name="Google Shape;231;g2498d24fe36_1_106"/>
          <p:cNvGrpSpPr/>
          <p:nvPr/>
        </p:nvGrpSpPr>
        <p:grpSpPr>
          <a:xfrm>
            <a:off x="11151949" y="150459"/>
            <a:ext cx="894071" cy="881992"/>
            <a:chOff x="9241877" y="3976244"/>
            <a:chExt cx="2599800" cy="2467800"/>
          </a:xfrm>
        </p:grpSpPr>
        <p:sp>
          <p:nvSpPr>
            <p:cNvPr id="232" name="Google Shape;232;g2498d24fe36_1_106"/>
            <p:cNvSpPr/>
            <p:nvPr/>
          </p:nvSpPr>
          <p:spPr>
            <a:xfrm>
              <a:off x="9241877" y="3976244"/>
              <a:ext cx="2599800" cy="246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33" name="Google Shape;233;g2498d24fe36_1_106"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8"/>
            </a:xfrm>
            <a:prstGeom prst="rect">
              <a:avLst/>
            </a:prstGeom>
            <a:noFill/>
            <a:ln>
              <a:noFill/>
            </a:ln>
          </p:spPr>
        </p:pic>
      </p:grpSp>
      <p:pic>
        <p:nvPicPr>
          <p:cNvPr id="234" name="Google Shape;234;g2498d24fe36_1_106" descr="Icon&#10;&#10;Description automatically generated"/>
          <p:cNvPicPr preferRelativeResize="0"/>
          <p:nvPr/>
        </p:nvPicPr>
        <p:blipFill rotWithShape="1">
          <a:blip r:embed="rId3">
            <a:alphaModFix/>
          </a:blip>
          <a:srcRect/>
          <a:stretch/>
        </p:blipFill>
        <p:spPr>
          <a:xfrm>
            <a:off x="11212201" y="5888080"/>
            <a:ext cx="770073" cy="770073"/>
          </a:xfrm>
          <a:prstGeom prst="rect">
            <a:avLst/>
          </a:prstGeom>
          <a:noFill/>
          <a:ln>
            <a:noFill/>
          </a:ln>
        </p:spPr>
      </p:pic>
      <p:sp>
        <p:nvSpPr>
          <p:cNvPr id="235" name="Google Shape;235;g2498d24fe36_1_106"/>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236"/>
        <p:cNvGrpSpPr/>
        <p:nvPr/>
      </p:nvGrpSpPr>
      <p:grpSpPr>
        <a:xfrm>
          <a:off x="0" y="0"/>
          <a:ext cx="0" cy="0"/>
          <a:chOff x="0" y="0"/>
          <a:chExt cx="0" cy="0"/>
        </a:xfrm>
      </p:grpSpPr>
      <p:sp>
        <p:nvSpPr>
          <p:cNvPr id="237" name="Google Shape;237;g2498d24fe36_1_113"/>
          <p:cNvSpPr>
            <a:spLocks noGrp="1"/>
          </p:cNvSpPr>
          <p:nvPr>
            <p:ph type="pic" idx="2"/>
          </p:nvPr>
        </p:nvSpPr>
        <p:spPr>
          <a:xfrm>
            <a:off x="5559460" y="0"/>
            <a:ext cx="6984283" cy="6858000"/>
          </a:xfrm>
          <a:prstGeom prst="rect">
            <a:avLst/>
          </a:prstGeom>
          <a:solidFill>
            <a:srgbClr val="BFBFBF"/>
          </a:solidFill>
          <a:ln>
            <a:noFill/>
          </a:ln>
        </p:spPr>
      </p:sp>
      <p:pic>
        <p:nvPicPr>
          <p:cNvPr id="238" name="Google Shape;238;g2498d24fe36_1_113" descr="Icon&#10;&#10;Description automatically generated"/>
          <p:cNvPicPr preferRelativeResize="0"/>
          <p:nvPr/>
        </p:nvPicPr>
        <p:blipFill rotWithShape="1">
          <a:blip r:embed="rId2">
            <a:alphaModFix/>
          </a:blip>
          <a:srcRect/>
          <a:stretch/>
        </p:blipFill>
        <p:spPr>
          <a:xfrm flipH="1">
            <a:off x="259501" y="5938330"/>
            <a:ext cx="770073" cy="770073"/>
          </a:xfrm>
          <a:prstGeom prst="rect">
            <a:avLst/>
          </a:prstGeom>
          <a:noFill/>
          <a:ln>
            <a:noFill/>
          </a:ln>
        </p:spPr>
      </p:pic>
      <p:sp>
        <p:nvSpPr>
          <p:cNvPr id="239" name="Google Shape;239;g2498d24fe36_1_113"/>
          <p:cNvSpPr txBox="1"/>
          <p:nvPr/>
        </p:nvSpPr>
        <p:spPr>
          <a:xfrm>
            <a:off x="353116" y="613012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51"/>
        <p:cNvGrpSpPr/>
        <p:nvPr/>
      </p:nvGrpSpPr>
      <p:grpSpPr>
        <a:xfrm>
          <a:off x="0" y="0"/>
          <a:ext cx="0" cy="0"/>
          <a:chOff x="0" y="0"/>
          <a:chExt cx="0" cy="0"/>
        </a:xfrm>
      </p:grpSpPr>
      <p:pic>
        <p:nvPicPr>
          <p:cNvPr id="52" name="Google Shape;52;p4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373500"/>
            <a:ext cx="400050" cy="435950"/>
          </a:xfrm>
          <a:prstGeom prst="rect">
            <a:avLst/>
          </a:prstGeom>
          <a:noFill/>
          <a:ln>
            <a:noFill/>
          </a:ln>
        </p:spPr>
      </p:pic>
      <p:sp>
        <p:nvSpPr>
          <p:cNvPr id="53" name="Google Shape;53;p41"/>
          <p:cNvSpPr txBox="1">
            <a:spLocks noGrp="1"/>
          </p:cNvSpPr>
          <p:nvPr>
            <p:ph type="subTitle" idx="1"/>
          </p:nvPr>
        </p:nvSpPr>
        <p:spPr>
          <a:xfrm>
            <a:off x="457200" y="1371600"/>
            <a:ext cx="10825893" cy="4563506"/>
          </a:xfrm>
          <a:prstGeom prst="rect">
            <a:avLst/>
          </a:prstGeom>
          <a:noFill/>
          <a:ln>
            <a:noFill/>
          </a:ln>
        </p:spPr>
        <p:txBody>
          <a:bodyPr spcFirstLastPara="1" wrap="square" lIns="91425" tIns="45700" rIns="91425" bIns="45700" anchor="t" anchorCtr="0">
            <a:normAutofit/>
          </a:bodyPr>
          <a:lstStyle>
            <a:lvl1pPr lvl="0" algn="l">
              <a:lnSpc>
                <a:spcPct val="150000"/>
              </a:lnSpc>
              <a:spcBef>
                <a:spcPts val="1000"/>
              </a:spcBef>
              <a:spcAft>
                <a:spcPts val="0"/>
              </a:spcAft>
              <a:buClr>
                <a:schemeClr val="dk1"/>
              </a:buClr>
              <a:buSzPts val="1800"/>
              <a:buFont typeface="Arial"/>
              <a:buChar char="•"/>
              <a:defRPr sz="1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4" name="Google Shape;54;p41"/>
          <p:cNvSpPr>
            <a:spLocks noGrp="1"/>
          </p:cNvSpPr>
          <p:nvPr>
            <p:ph type="pic" idx="2"/>
          </p:nvPr>
        </p:nvSpPr>
        <p:spPr>
          <a:xfrm>
            <a:off x="13568021" y="6710021"/>
            <a:ext cx="918000" cy="918000"/>
          </a:xfrm>
          <a:prstGeom prst="rect">
            <a:avLst/>
          </a:prstGeom>
          <a:noFill/>
          <a:ln>
            <a:noFill/>
          </a:ln>
        </p:spPr>
      </p:sp>
      <p:sp>
        <p:nvSpPr>
          <p:cNvPr id="55" name="Google Shape;55;p41"/>
          <p:cNvSpPr txBox="1">
            <a:spLocks noGrp="1"/>
          </p:cNvSpPr>
          <p:nvPr>
            <p:ph type="ctrTitle"/>
          </p:nvPr>
        </p:nvSpPr>
        <p:spPr>
          <a:xfrm>
            <a:off x="457200" y="365760"/>
            <a:ext cx="7287768" cy="553998"/>
          </a:xfrm>
          <a:prstGeom prst="rect">
            <a:avLst/>
          </a:prstGeom>
          <a:noFill/>
          <a:ln>
            <a:noFill/>
          </a:ln>
        </p:spPr>
        <p:txBody>
          <a:bodyPr spcFirstLastPara="1" wrap="square" lIns="91425" tIns="0" rIns="91425" bIns="0" anchor="t" anchorCtr="0">
            <a:spAutoFit/>
          </a:bodyPr>
          <a:lstStyle>
            <a:lvl1pPr lvl="0" algn="l">
              <a:lnSpc>
                <a:spcPct val="100000"/>
              </a:lnSpc>
              <a:spcBef>
                <a:spcPts val="0"/>
              </a:spcBef>
              <a:spcAft>
                <a:spcPts val="0"/>
              </a:spcAft>
              <a:buClr>
                <a:schemeClr val="accent1"/>
              </a:buClr>
              <a:buSzPts val="3600"/>
              <a:buFont typeface="Trebuchet MS"/>
              <a:buNone/>
              <a:defRPr sz="3600" b="1">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6" name="Google Shape;56;p41"/>
          <p:cNvGrpSpPr/>
          <p:nvPr/>
        </p:nvGrpSpPr>
        <p:grpSpPr>
          <a:xfrm>
            <a:off x="11152259" y="150635"/>
            <a:ext cx="894148" cy="882138"/>
            <a:chOff x="9241877" y="3976244"/>
            <a:chExt cx="2599770" cy="2467903"/>
          </a:xfrm>
        </p:grpSpPr>
        <p:sp>
          <p:nvSpPr>
            <p:cNvPr id="57" name="Google Shape;57;p41"/>
            <p:cNvSpPr/>
            <p:nvPr/>
          </p:nvSpPr>
          <p:spPr>
            <a:xfrm>
              <a:off x="9241877" y="3976244"/>
              <a:ext cx="2599770" cy="246790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8" name="Google Shape;58;p41" descr="Logo&#10;&#10;Description automatically generated"/>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9309706" y="3992367"/>
              <a:ext cx="2475894" cy="2379156"/>
            </a:xfrm>
            <a:prstGeom prst="rect">
              <a:avLst/>
            </a:prstGeom>
            <a:noFill/>
            <a:ln>
              <a:noFill/>
            </a:ln>
          </p:spPr>
        </p:pic>
      </p:grpSp>
      <p:sp>
        <p:nvSpPr>
          <p:cNvPr id="59" name="Google Shape;59;p41"/>
          <p:cNvSpPr>
            <a:spLocks noGrp="1"/>
          </p:cNvSpPr>
          <p:nvPr>
            <p:ph type="pic" idx="3"/>
          </p:nvPr>
        </p:nvSpPr>
        <p:spPr>
          <a:xfrm>
            <a:off x="-7" y="5935092"/>
            <a:ext cx="918000" cy="918000"/>
          </a:xfrm>
          <a:prstGeom prst="rect">
            <a:avLst/>
          </a:prstGeom>
          <a:noFill/>
          <a:ln>
            <a:noFill/>
          </a:ln>
        </p:spPr>
      </p:sp>
      <p:pic>
        <p:nvPicPr>
          <p:cNvPr id="60" name="Google Shape;60;p41" descr="Icon&#10;&#10;Description automatically generated"/>
          <p:cNvPicPr preferRelativeResize="0"/>
          <p:nvPr/>
        </p:nvPicPr>
        <p:blipFill rotWithShape="1">
          <a:blip r:embed="rId4">
            <a:alphaModFix/>
          </a:blip>
          <a:srcRect/>
          <a:stretch/>
        </p:blipFill>
        <p:spPr>
          <a:xfrm>
            <a:off x="11212201" y="5888080"/>
            <a:ext cx="770073" cy="770073"/>
          </a:xfrm>
          <a:prstGeom prst="rect">
            <a:avLst/>
          </a:prstGeom>
          <a:noFill/>
          <a:ln>
            <a:noFill/>
          </a:ln>
        </p:spPr>
      </p:pic>
      <p:sp>
        <p:nvSpPr>
          <p:cNvPr id="61" name="Google Shape;61;p41"/>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1_Blank 2">
    <p:spTree>
      <p:nvGrpSpPr>
        <p:cNvPr id="1" name="Shape 99"/>
        <p:cNvGrpSpPr/>
        <p:nvPr/>
      </p:nvGrpSpPr>
      <p:grpSpPr>
        <a:xfrm>
          <a:off x="0" y="0"/>
          <a:ext cx="0" cy="0"/>
          <a:chOff x="0" y="0"/>
          <a:chExt cx="0" cy="0"/>
        </a:xfrm>
      </p:grpSpPr>
      <p:sp>
        <p:nvSpPr>
          <p:cNvPr id="100" name="Google Shape;100;p71"/>
          <p:cNvSpPr/>
          <p:nvPr/>
        </p:nvSpPr>
        <p:spPr>
          <a:xfrm>
            <a:off x="13231947" y="6084143"/>
            <a:ext cx="901148" cy="9342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1" name="Google Shape;101;p71"/>
          <p:cNvSpPr>
            <a:spLocks noGrp="1"/>
          </p:cNvSpPr>
          <p:nvPr>
            <p:ph type="pic" idx="2"/>
          </p:nvPr>
        </p:nvSpPr>
        <p:spPr>
          <a:xfrm>
            <a:off x="13231947" y="6104022"/>
            <a:ext cx="901148" cy="901148"/>
          </a:xfrm>
          <a:prstGeom prst="rect">
            <a:avLst/>
          </a:prstGeom>
          <a:noFill/>
          <a:ln>
            <a:noFill/>
          </a:ln>
        </p:spPr>
      </p:sp>
      <p:sp>
        <p:nvSpPr>
          <p:cNvPr id="102" name="Google Shape;102;p71"/>
          <p:cNvSpPr/>
          <p:nvPr/>
        </p:nvSpPr>
        <p:spPr>
          <a:xfrm>
            <a:off x="13384347" y="6256422"/>
            <a:ext cx="901148" cy="9011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103;p71"/>
          <p:cNvGrpSpPr/>
          <p:nvPr/>
        </p:nvGrpSpPr>
        <p:grpSpPr>
          <a:xfrm>
            <a:off x="11151949" y="150459"/>
            <a:ext cx="894071" cy="881992"/>
            <a:chOff x="9241877" y="3976244"/>
            <a:chExt cx="2599800" cy="2467800"/>
          </a:xfrm>
        </p:grpSpPr>
        <p:sp>
          <p:nvSpPr>
            <p:cNvPr id="104" name="Google Shape;104;p71"/>
            <p:cNvSpPr/>
            <p:nvPr/>
          </p:nvSpPr>
          <p:spPr>
            <a:xfrm>
              <a:off x="9241877" y="3976244"/>
              <a:ext cx="2599800" cy="246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5" name="Google Shape;105;p71"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8"/>
            </a:xfrm>
            <a:prstGeom prst="rect">
              <a:avLst/>
            </a:prstGeom>
            <a:noFill/>
            <a:ln>
              <a:noFill/>
            </a:ln>
          </p:spPr>
        </p:pic>
      </p:grpSp>
      <p:pic>
        <p:nvPicPr>
          <p:cNvPr id="106" name="Google Shape;106;p7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73500"/>
            <a:ext cx="400050" cy="435950"/>
          </a:xfrm>
          <a:prstGeom prst="rect">
            <a:avLst/>
          </a:prstGeom>
          <a:noFill/>
          <a:ln>
            <a:noFill/>
          </a:ln>
        </p:spPr>
      </p:pic>
      <p:sp>
        <p:nvSpPr>
          <p:cNvPr id="107" name="Google Shape;107;p71"/>
          <p:cNvSpPr txBox="1">
            <a:spLocks noGrp="1"/>
          </p:cNvSpPr>
          <p:nvPr>
            <p:ph type="ctrTitle"/>
          </p:nvPr>
        </p:nvSpPr>
        <p:spPr>
          <a:xfrm>
            <a:off x="400050" y="255350"/>
            <a:ext cx="7287900" cy="554100"/>
          </a:xfrm>
          <a:prstGeom prst="rect">
            <a:avLst/>
          </a:prstGeom>
          <a:noFill/>
          <a:ln>
            <a:noFill/>
          </a:ln>
        </p:spPr>
        <p:txBody>
          <a:bodyPr spcFirstLastPara="1" wrap="square" lIns="91425" tIns="0" rIns="91425"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Arial"/>
                <a:ea typeface="Arial"/>
                <a:cs typeface="Arial"/>
                <a:sym typeface="Aria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08" name="Google Shape;108;p7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sp>
        <p:nvSpPr>
          <p:cNvPr id="109" name="Google Shape;109;p71"/>
          <p:cNvSpPr>
            <a:spLocks noGrp="1"/>
          </p:cNvSpPr>
          <p:nvPr>
            <p:ph type="pic" idx="3"/>
          </p:nvPr>
        </p:nvSpPr>
        <p:spPr>
          <a:xfrm>
            <a:off x="-7" y="5935092"/>
            <a:ext cx="918000" cy="918000"/>
          </a:xfrm>
          <a:prstGeom prst="rect">
            <a:avLst/>
          </a:prstGeom>
          <a:noFill/>
          <a:ln>
            <a:noFill/>
          </a:ln>
        </p:spPr>
      </p:sp>
      <p:pic>
        <p:nvPicPr>
          <p:cNvPr id="110" name="Google Shape;110;p71" descr="Icon&#10;&#10;Description automatically generated"/>
          <p:cNvPicPr preferRelativeResize="0"/>
          <p:nvPr/>
        </p:nvPicPr>
        <p:blipFill rotWithShape="1">
          <a:blip r:embed="rId4">
            <a:alphaModFix/>
          </a:blip>
          <a:srcRect/>
          <a:stretch/>
        </p:blipFill>
        <p:spPr>
          <a:xfrm>
            <a:off x="11212201" y="5888080"/>
            <a:ext cx="770073" cy="770073"/>
          </a:xfrm>
          <a:prstGeom prst="rect">
            <a:avLst/>
          </a:prstGeom>
          <a:noFill/>
          <a:ln>
            <a:noFill/>
          </a:ln>
        </p:spPr>
      </p:pic>
      <p:sp>
        <p:nvSpPr>
          <p:cNvPr id="111" name="Google Shape;111;p71"/>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112"/>
        <p:cNvGrpSpPr/>
        <p:nvPr/>
      </p:nvGrpSpPr>
      <p:grpSpPr>
        <a:xfrm>
          <a:off x="0" y="0"/>
          <a:ext cx="0" cy="0"/>
          <a:chOff x="0" y="0"/>
          <a:chExt cx="0" cy="0"/>
        </a:xfrm>
      </p:grpSpPr>
      <p:sp>
        <p:nvSpPr>
          <p:cNvPr id="113" name="Google Shape;113;p16"/>
          <p:cNvSpPr>
            <a:spLocks noGrp="1"/>
          </p:cNvSpPr>
          <p:nvPr>
            <p:ph type="pic" idx="2"/>
          </p:nvPr>
        </p:nvSpPr>
        <p:spPr>
          <a:xfrm>
            <a:off x="1035855" y="1232115"/>
            <a:ext cx="4031545" cy="4425186"/>
          </a:xfrm>
          <a:prstGeom prst="rect">
            <a:avLst/>
          </a:prstGeom>
          <a:solidFill>
            <a:srgbClr val="BFBFBF"/>
          </a:solidFill>
          <a:ln>
            <a:noFill/>
          </a:ln>
        </p:spPr>
      </p:sp>
      <p:grpSp>
        <p:nvGrpSpPr>
          <p:cNvPr id="114" name="Google Shape;114;p16"/>
          <p:cNvGrpSpPr/>
          <p:nvPr/>
        </p:nvGrpSpPr>
        <p:grpSpPr>
          <a:xfrm>
            <a:off x="11151949" y="150459"/>
            <a:ext cx="894071" cy="881992"/>
            <a:chOff x="9241877" y="3976244"/>
            <a:chExt cx="2599800" cy="2467800"/>
          </a:xfrm>
        </p:grpSpPr>
        <p:sp>
          <p:nvSpPr>
            <p:cNvPr id="115" name="Google Shape;115;p16"/>
            <p:cNvSpPr/>
            <p:nvPr/>
          </p:nvSpPr>
          <p:spPr>
            <a:xfrm>
              <a:off x="9241877" y="3976244"/>
              <a:ext cx="2599800" cy="246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6" name="Google Shape;116;p16"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8"/>
            </a:xfrm>
            <a:prstGeom prst="rect">
              <a:avLst/>
            </a:prstGeom>
            <a:noFill/>
            <a:ln>
              <a:noFill/>
            </a:ln>
          </p:spPr>
        </p:pic>
      </p:grpSp>
      <p:pic>
        <p:nvPicPr>
          <p:cNvPr id="117" name="Google Shape;117;p16" descr="Icon&#10;&#10;Description automatically generated"/>
          <p:cNvPicPr preferRelativeResize="0"/>
          <p:nvPr/>
        </p:nvPicPr>
        <p:blipFill rotWithShape="1">
          <a:blip r:embed="rId3">
            <a:alphaModFix/>
          </a:blip>
          <a:srcRect/>
          <a:stretch/>
        </p:blipFill>
        <p:spPr>
          <a:xfrm>
            <a:off x="11212201" y="5888080"/>
            <a:ext cx="770073" cy="770073"/>
          </a:xfrm>
          <a:prstGeom prst="rect">
            <a:avLst/>
          </a:prstGeom>
          <a:noFill/>
          <a:ln>
            <a:noFill/>
          </a:ln>
        </p:spPr>
      </p:pic>
      <p:sp>
        <p:nvSpPr>
          <p:cNvPr id="118" name="Google Shape;118;p16"/>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119"/>
        <p:cNvGrpSpPr/>
        <p:nvPr/>
      </p:nvGrpSpPr>
      <p:grpSpPr>
        <a:xfrm>
          <a:off x="0" y="0"/>
          <a:ext cx="0" cy="0"/>
          <a:chOff x="0" y="0"/>
          <a:chExt cx="0" cy="0"/>
        </a:xfrm>
      </p:grpSpPr>
      <p:sp>
        <p:nvSpPr>
          <p:cNvPr id="120" name="Google Shape;120;p17"/>
          <p:cNvSpPr>
            <a:spLocks noGrp="1"/>
          </p:cNvSpPr>
          <p:nvPr>
            <p:ph type="pic" idx="2"/>
          </p:nvPr>
        </p:nvSpPr>
        <p:spPr>
          <a:xfrm>
            <a:off x="5559460" y="0"/>
            <a:ext cx="6984283" cy="6858000"/>
          </a:xfrm>
          <a:prstGeom prst="rect">
            <a:avLst/>
          </a:prstGeom>
          <a:solidFill>
            <a:srgbClr val="BFBFBF"/>
          </a:solidFill>
          <a:ln>
            <a:noFill/>
          </a:ln>
        </p:spPr>
      </p:sp>
      <p:pic>
        <p:nvPicPr>
          <p:cNvPr id="121" name="Google Shape;121;p17" descr="Icon&#10;&#10;Description automatically generated"/>
          <p:cNvPicPr preferRelativeResize="0"/>
          <p:nvPr/>
        </p:nvPicPr>
        <p:blipFill rotWithShape="1">
          <a:blip r:embed="rId2">
            <a:alphaModFix/>
          </a:blip>
          <a:srcRect/>
          <a:stretch/>
        </p:blipFill>
        <p:spPr>
          <a:xfrm flipH="1">
            <a:off x="259501" y="5938330"/>
            <a:ext cx="770073" cy="770073"/>
          </a:xfrm>
          <a:prstGeom prst="rect">
            <a:avLst/>
          </a:prstGeom>
          <a:noFill/>
          <a:ln>
            <a:noFill/>
          </a:ln>
        </p:spPr>
      </p:pic>
      <p:sp>
        <p:nvSpPr>
          <p:cNvPr id="122" name="Google Shape;122;p17"/>
          <p:cNvSpPr txBox="1"/>
          <p:nvPr/>
        </p:nvSpPr>
        <p:spPr>
          <a:xfrm>
            <a:off x="353116" y="613012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40"/>
        <p:cNvGrpSpPr/>
        <p:nvPr/>
      </p:nvGrpSpPr>
      <p:grpSpPr>
        <a:xfrm>
          <a:off x="0" y="0"/>
          <a:ext cx="0" cy="0"/>
          <a:chOff x="0" y="0"/>
          <a:chExt cx="0" cy="0"/>
        </a:xfrm>
      </p:grpSpPr>
      <p:sp>
        <p:nvSpPr>
          <p:cNvPr id="141" name="Google Shape;141;g2498d24fe36_1_17"/>
          <p:cNvSpPr/>
          <p:nvPr/>
        </p:nvSpPr>
        <p:spPr>
          <a:xfrm>
            <a:off x="0" y="0"/>
            <a:ext cx="4724400" cy="6862032"/>
          </a:xfrm>
          <a:prstGeom prst="rect">
            <a:avLst/>
          </a:prstGeom>
          <a:solidFill>
            <a:srgbClr val="8C28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2" name="Google Shape;142;g2498d24fe36_1_17"/>
          <p:cNvSpPr/>
          <p:nvPr/>
        </p:nvSpPr>
        <p:spPr>
          <a:xfrm>
            <a:off x="618629" y="671681"/>
            <a:ext cx="3496171" cy="5518671"/>
          </a:xfrm>
          <a:prstGeom prst="rect">
            <a:avLst/>
          </a:prstGeom>
          <a:no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3" name="Google Shape;143;g2498d24fe36_1_17"/>
          <p:cNvGrpSpPr/>
          <p:nvPr/>
        </p:nvGrpSpPr>
        <p:grpSpPr>
          <a:xfrm>
            <a:off x="11152259" y="150635"/>
            <a:ext cx="894148" cy="882138"/>
            <a:chOff x="9241877" y="3976244"/>
            <a:chExt cx="2599770" cy="2467903"/>
          </a:xfrm>
        </p:grpSpPr>
        <p:sp>
          <p:nvSpPr>
            <p:cNvPr id="144" name="Google Shape;144;g2498d24fe36_1_17"/>
            <p:cNvSpPr/>
            <p:nvPr/>
          </p:nvSpPr>
          <p:spPr>
            <a:xfrm>
              <a:off x="9241877" y="3976244"/>
              <a:ext cx="2599770" cy="246790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5" name="Google Shape;145;g2498d24fe36_1_17"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6"/>
            </a:xfrm>
            <a:prstGeom prst="rect">
              <a:avLst/>
            </a:prstGeom>
            <a:noFill/>
            <a:ln>
              <a:noFill/>
            </a:ln>
          </p:spPr>
        </p:pic>
      </p:grpSp>
      <p:sp>
        <p:nvSpPr>
          <p:cNvPr id="146" name="Google Shape;146;g2498d24fe36_1_17"/>
          <p:cNvSpPr>
            <a:spLocks noGrp="1"/>
          </p:cNvSpPr>
          <p:nvPr>
            <p:ph type="pic" idx="2"/>
          </p:nvPr>
        </p:nvSpPr>
        <p:spPr>
          <a:xfrm>
            <a:off x="4724393" y="5944017"/>
            <a:ext cx="918000" cy="918000"/>
          </a:xfrm>
          <a:prstGeom prst="rect">
            <a:avLst/>
          </a:prstGeom>
          <a:noFill/>
          <a:ln>
            <a:noFill/>
          </a:ln>
        </p:spPr>
      </p:sp>
      <p:pic>
        <p:nvPicPr>
          <p:cNvPr id="147" name="Google Shape;147;g2498d24fe36_1_17" descr="Icon&#10;&#10;Description automatically generated"/>
          <p:cNvPicPr preferRelativeResize="0"/>
          <p:nvPr/>
        </p:nvPicPr>
        <p:blipFill rotWithShape="1">
          <a:blip r:embed="rId3">
            <a:alphaModFix/>
          </a:blip>
          <a:srcRect/>
          <a:stretch/>
        </p:blipFill>
        <p:spPr>
          <a:xfrm>
            <a:off x="11212201" y="5888080"/>
            <a:ext cx="770073" cy="770073"/>
          </a:xfrm>
          <a:prstGeom prst="rect">
            <a:avLst/>
          </a:prstGeom>
          <a:noFill/>
          <a:ln>
            <a:noFill/>
          </a:ln>
        </p:spPr>
      </p:pic>
      <p:sp>
        <p:nvSpPr>
          <p:cNvPr id="148" name="Google Shape;148;g2498d24fe36_1_17"/>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49"/>
        <p:cNvGrpSpPr/>
        <p:nvPr/>
      </p:nvGrpSpPr>
      <p:grpSpPr>
        <a:xfrm>
          <a:off x="0" y="0"/>
          <a:ext cx="0" cy="0"/>
          <a:chOff x="0" y="0"/>
          <a:chExt cx="0" cy="0"/>
        </a:xfrm>
      </p:grpSpPr>
      <p:sp>
        <p:nvSpPr>
          <p:cNvPr id="150" name="Google Shape;150;g2498d24fe36_1_26"/>
          <p:cNvSpPr/>
          <p:nvPr/>
        </p:nvSpPr>
        <p:spPr>
          <a:xfrm>
            <a:off x="0" y="0"/>
            <a:ext cx="3222171" cy="6858000"/>
          </a:xfrm>
          <a:prstGeom prst="rect">
            <a:avLst/>
          </a:prstGeom>
          <a:solidFill>
            <a:srgbClr val="1558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 name="Google Shape;151;g2498d24fe36_1_26"/>
          <p:cNvSpPr>
            <a:spLocks noGrp="1"/>
          </p:cNvSpPr>
          <p:nvPr>
            <p:ph type="pic" idx="2"/>
          </p:nvPr>
        </p:nvSpPr>
        <p:spPr>
          <a:xfrm>
            <a:off x="899884" y="0"/>
            <a:ext cx="4613409" cy="6131859"/>
          </a:xfrm>
          <a:prstGeom prst="rect">
            <a:avLst/>
          </a:prstGeom>
          <a:solidFill>
            <a:schemeClr val="lt1"/>
          </a:solidFill>
          <a:ln>
            <a:noFill/>
          </a:ln>
        </p:spPr>
      </p:sp>
      <p:grpSp>
        <p:nvGrpSpPr>
          <p:cNvPr id="152" name="Google Shape;152;g2498d24fe36_1_26"/>
          <p:cNvGrpSpPr/>
          <p:nvPr/>
        </p:nvGrpSpPr>
        <p:grpSpPr>
          <a:xfrm>
            <a:off x="11152259" y="150635"/>
            <a:ext cx="894148" cy="882138"/>
            <a:chOff x="9241877" y="3976244"/>
            <a:chExt cx="2599770" cy="2467903"/>
          </a:xfrm>
        </p:grpSpPr>
        <p:sp>
          <p:nvSpPr>
            <p:cNvPr id="153" name="Google Shape;153;g2498d24fe36_1_26"/>
            <p:cNvSpPr/>
            <p:nvPr/>
          </p:nvSpPr>
          <p:spPr>
            <a:xfrm>
              <a:off x="9241877" y="3976244"/>
              <a:ext cx="2599770" cy="246790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4" name="Google Shape;154;g2498d24fe36_1_26"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6"/>
            </a:xfrm>
            <a:prstGeom prst="rect">
              <a:avLst/>
            </a:prstGeom>
            <a:noFill/>
            <a:ln>
              <a:noFill/>
            </a:ln>
          </p:spPr>
        </p:pic>
      </p:grpSp>
      <p:pic>
        <p:nvPicPr>
          <p:cNvPr id="155" name="Google Shape;155;g2498d24fe36_1_26" descr="Icon&#10;&#10;Description automatically generated"/>
          <p:cNvPicPr preferRelativeResize="0"/>
          <p:nvPr/>
        </p:nvPicPr>
        <p:blipFill rotWithShape="1">
          <a:blip r:embed="rId3">
            <a:alphaModFix/>
          </a:blip>
          <a:srcRect/>
          <a:stretch/>
        </p:blipFill>
        <p:spPr>
          <a:xfrm>
            <a:off x="11212201" y="5888080"/>
            <a:ext cx="770073" cy="770073"/>
          </a:xfrm>
          <a:prstGeom prst="rect">
            <a:avLst/>
          </a:prstGeom>
          <a:noFill/>
          <a:ln>
            <a:noFill/>
          </a:ln>
        </p:spPr>
      </p:pic>
      <p:sp>
        <p:nvSpPr>
          <p:cNvPr id="156" name="Google Shape;156;g2498d24fe36_1_26"/>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7_Title Slide">
  <p:cSld name="17_Title Slide">
    <p:spTree>
      <p:nvGrpSpPr>
        <p:cNvPr id="1" name="Shape 157"/>
        <p:cNvGrpSpPr/>
        <p:nvPr/>
      </p:nvGrpSpPr>
      <p:grpSpPr>
        <a:xfrm>
          <a:off x="0" y="0"/>
          <a:ext cx="0" cy="0"/>
          <a:chOff x="0" y="0"/>
          <a:chExt cx="0" cy="0"/>
        </a:xfrm>
      </p:grpSpPr>
      <p:sp>
        <p:nvSpPr>
          <p:cNvPr id="158" name="Google Shape;158;g2498d24fe36_1_34"/>
          <p:cNvSpPr>
            <a:spLocks noGrp="1"/>
          </p:cNvSpPr>
          <p:nvPr>
            <p:ph type="pic" idx="2"/>
          </p:nvPr>
        </p:nvSpPr>
        <p:spPr>
          <a:xfrm>
            <a:off x="0" y="3429001"/>
            <a:ext cx="3048000" cy="3429000"/>
          </a:xfrm>
          <a:prstGeom prst="rect">
            <a:avLst/>
          </a:prstGeom>
          <a:solidFill>
            <a:schemeClr val="lt1"/>
          </a:solidFill>
          <a:ln>
            <a:noFill/>
          </a:ln>
        </p:spPr>
      </p:sp>
      <p:sp>
        <p:nvSpPr>
          <p:cNvPr id="159" name="Google Shape;159;g2498d24fe36_1_34"/>
          <p:cNvSpPr>
            <a:spLocks noGrp="1"/>
          </p:cNvSpPr>
          <p:nvPr>
            <p:ph type="pic" idx="3"/>
          </p:nvPr>
        </p:nvSpPr>
        <p:spPr>
          <a:xfrm>
            <a:off x="3048000" y="1"/>
            <a:ext cx="3048000" cy="3429000"/>
          </a:xfrm>
          <a:prstGeom prst="rect">
            <a:avLst/>
          </a:prstGeom>
          <a:solidFill>
            <a:schemeClr val="lt1"/>
          </a:solidFill>
          <a:ln>
            <a:noFill/>
          </a:ln>
        </p:spPr>
      </p:sp>
      <p:sp>
        <p:nvSpPr>
          <p:cNvPr id="160" name="Google Shape;160;g2498d24fe36_1_34"/>
          <p:cNvSpPr/>
          <p:nvPr/>
        </p:nvSpPr>
        <p:spPr>
          <a:xfrm>
            <a:off x="0" y="0"/>
            <a:ext cx="3048000" cy="3429000"/>
          </a:xfrm>
          <a:prstGeom prst="rect">
            <a:avLst/>
          </a:prstGeom>
          <a:solidFill>
            <a:srgbClr val="1558A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1" name="Google Shape;161;g2498d24fe36_1_34"/>
          <p:cNvSpPr/>
          <p:nvPr/>
        </p:nvSpPr>
        <p:spPr>
          <a:xfrm>
            <a:off x="3048000" y="3429000"/>
            <a:ext cx="3048000" cy="342900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62" name="Google Shape;162;g2498d24fe36_1_34"/>
          <p:cNvGrpSpPr/>
          <p:nvPr/>
        </p:nvGrpSpPr>
        <p:grpSpPr>
          <a:xfrm>
            <a:off x="11151949" y="150459"/>
            <a:ext cx="894071" cy="881992"/>
            <a:chOff x="9241877" y="3976244"/>
            <a:chExt cx="2599800" cy="2467800"/>
          </a:xfrm>
        </p:grpSpPr>
        <p:sp>
          <p:nvSpPr>
            <p:cNvPr id="163" name="Google Shape;163;g2498d24fe36_1_34"/>
            <p:cNvSpPr/>
            <p:nvPr/>
          </p:nvSpPr>
          <p:spPr>
            <a:xfrm>
              <a:off x="9241877" y="3976244"/>
              <a:ext cx="2599800" cy="246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4" name="Google Shape;164;g2498d24fe36_1_34"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8"/>
            </a:xfrm>
            <a:prstGeom prst="rect">
              <a:avLst/>
            </a:prstGeom>
            <a:noFill/>
            <a:ln>
              <a:noFill/>
            </a:ln>
          </p:spPr>
        </p:pic>
      </p:grpSp>
      <p:sp>
        <p:nvSpPr>
          <p:cNvPr id="165" name="Google Shape;165;g2498d24fe36_1_34"/>
          <p:cNvSpPr>
            <a:spLocks noGrp="1"/>
          </p:cNvSpPr>
          <p:nvPr>
            <p:ph type="pic" idx="4"/>
          </p:nvPr>
        </p:nvSpPr>
        <p:spPr>
          <a:xfrm>
            <a:off x="-7" y="5935092"/>
            <a:ext cx="918000" cy="918000"/>
          </a:xfrm>
          <a:prstGeom prst="rect">
            <a:avLst/>
          </a:prstGeom>
          <a:noFill/>
          <a:ln>
            <a:noFill/>
          </a:ln>
        </p:spPr>
      </p:sp>
      <p:pic>
        <p:nvPicPr>
          <p:cNvPr id="166" name="Google Shape;166;g2498d24fe36_1_34" descr="Icon&#10;&#10;Description automatically generated"/>
          <p:cNvPicPr preferRelativeResize="0"/>
          <p:nvPr/>
        </p:nvPicPr>
        <p:blipFill rotWithShape="1">
          <a:blip r:embed="rId3">
            <a:alphaModFix/>
          </a:blip>
          <a:srcRect/>
          <a:stretch/>
        </p:blipFill>
        <p:spPr>
          <a:xfrm>
            <a:off x="11212201" y="5888080"/>
            <a:ext cx="770073" cy="770073"/>
          </a:xfrm>
          <a:prstGeom prst="rect">
            <a:avLst/>
          </a:prstGeom>
          <a:noFill/>
          <a:ln>
            <a:noFill/>
          </a:ln>
        </p:spPr>
      </p:pic>
      <p:sp>
        <p:nvSpPr>
          <p:cNvPr id="167" name="Google Shape;167;g2498d24fe36_1_34"/>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68"/>
        <p:cNvGrpSpPr/>
        <p:nvPr/>
      </p:nvGrpSpPr>
      <p:grpSpPr>
        <a:xfrm>
          <a:off x="0" y="0"/>
          <a:ext cx="0" cy="0"/>
          <a:chOff x="0" y="0"/>
          <a:chExt cx="0" cy="0"/>
        </a:xfrm>
      </p:grpSpPr>
      <p:pic>
        <p:nvPicPr>
          <p:cNvPr id="169" name="Google Shape;169;g2498d24fe36_1_4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373500"/>
            <a:ext cx="400050" cy="435950"/>
          </a:xfrm>
          <a:prstGeom prst="rect">
            <a:avLst/>
          </a:prstGeom>
          <a:noFill/>
          <a:ln>
            <a:noFill/>
          </a:ln>
        </p:spPr>
      </p:pic>
      <p:sp>
        <p:nvSpPr>
          <p:cNvPr id="170" name="Google Shape;170;g2498d24fe36_1_45"/>
          <p:cNvSpPr txBox="1">
            <a:spLocks noGrp="1"/>
          </p:cNvSpPr>
          <p:nvPr>
            <p:ph type="subTitle" idx="1"/>
          </p:nvPr>
        </p:nvSpPr>
        <p:spPr>
          <a:xfrm>
            <a:off x="457200" y="1371600"/>
            <a:ext cx="10825893" cy="4563506"/>
          </a:xfrm>
          <a:prstGeom prst="rect">
            <a:avLst/>
          </a:prstGeom>
          <a:noFill/>
          <a:ln>
            <a:noFill/>
          </a:ln>
        </p:spPr>
        <p:txBody>
          <a:bodyPr spcFirstLastPara="1" wrap="square" lIns="91425" tIns="45700" rIns="91425" bIns="45700" anchor="t" anchorCtr="0">
            <a:normAutofit/>
          </a:bodyPr>
          <a:lstStyle>
            <a:lvl1pPr lvl="0" algn="l">
              <a:lnSpc>
                <a:spcPct val="150000"/>
              </a:lnSpc>
              <a:spcBef>
                <a:spcPts val="1000"/>
              </a:spcBef>
              <a:spcAft>
                <a:spcPts val="0"/>
              </a:spcAft>
              <a:buClr>
                <a:schemeClr val="dk1"/>
              </a:buClr>
              <a:buSzPts val="1800"/>
              <a:buFont typeface="Arial"/>
              <a:buChar char="•"/>
              <a:defRPr sz="1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1" name="Google Shape;171;g2498d24fe36_1_45"/>
          <p:cNvSpPr>
            <a:spLocks noGrp="1"/>
          </p:cNvSpPr>
          <p:nvPr>
            <p:ph type="pic" idx="2"/>
          </p:nvPr>
        </p:nvSpPr>
        <p:spPr>
          <a:xfrm>
            <a:off x="13568021" y="6710021"/>
            <a:ext cx="918000" cy="918000"/>
          </a:xfrm>
          <a:prstGeom prst="rect">
            <a:avLst/>
          </a:prstGeom>
          <a:noFill/>
          <a:ln>
            <a:noFill/>
          </a:ln>
        </p:spPr>
      </p:sp>
      <p:sp>
        <p:nvSpPr>
          <p:cNvPr id="172" name="Google Shape;172;g2498d24fe36_1_45"/>
          <p:cNvSpPr txBox="1">
            <a:spLocks noGrp="1"/>
          </p:cNvSpPr>
          <p:nvPr>
            <p:ph type="ctrTitle"/>
          </p:nvPr>
        </p:nvSpPr>
        <p:spPr>
          <a:xfrm>
            <a:off x="457200" y="365760"/>
            <a:ext cx="7287768" cy="553998"/>
          </a:xfrm>
          <a:prstGeom prst="rect">
            <a:avLst/>
          </a:prstGeom>
          <a:noFill/>
          <a:ln>
            <a:noFill/>
          </a:ln>
        </p:spPr>
        <p:txBody>
          <a:bodyPr spcFirstLastPara="1" wrap="square" lIns="91425" tIns="0" rIns="91425" bIns="0" anchor="t" anchorCtr="0">
            <a:spAutoFit/>
          </a:bodyPr>
          <a:lstStyle>
            <a:lvl1pPr lvl="0" algn="l">
              <a:lnSpc>
                <a:spcPct val="100000"/>
              </a:lnSpc>
              <a:spcBef>
                <a:spcPts val="0"/>
              </a:spcBef>
              <a:spcAft>
                <a:spcPts val="0"/>
              </a:spcAft>
              <a:buClr>
                <a:schemeClr val="accent1"/>
              </a:buClr>
              <a:buSzPts val="3600"/>
              <a:buFont typeface="Trebuchet MS"/>
              <a:buNone/>
              <a:defRPr sz="3600" b="1">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173" name="Google Shape;173;g2498d24fe36_1_45"/>
          <p:cNvGrpSpPr/>
          <p:nvPr/>
        </p:nvGrpSpPr>
        <p:grpSpPr>
          <a:xfrm>
            <a:off x="11152259" y="150635"/>
            <a:ext cx="894148" cy="882138"/>
            <a:chOff x="9241877" y="3976244"/>
            <a:chExt cx="2599770" cy="2467903"/>
          </a:xfrm>
        </p:grpSpPr>
        <p:sp>
          <p:nvSpPr>
            <p:cNvPr id="174" name="Google Shape;174;g2498d24fe36_1_45"/>
            <p:cNvSpPr/>
            <p:nvPr/>
          </p:nvSpPr>
          <p:spPr>
            <a:xfrm>
              <a:off x="9241877" y="3976244"/>
              <a:ext cx="2599770" cy="246790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5" name="Google Shape;175;g2498d24fe36_1_45" descr="Logo&#10;&#10;Description automatically generated"/>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9309706" y="3992367"/>
              <a:ext cx="2475894" cy="2379156"/>
            </a:xfrm>
            <a:prstGeom prst="rect">
              <a:avLst/>
            </a:prstGeom>
            <a:noFill/>
            <a:ln>
              <a:noFill/>
            </a:ln>
          </p:spPr>
        </p:pic>
      </p:grpSp>
      <p:sp>
        <p:nvSpPr>
          <p:cNvPr id="176" name="Google Shape;176;g2498d24fe36_1_45"/>
          <p:cNvSpPr>
            <a:spLocks noGrp="1"/>
          </p:cNvSpPr>
          <p:nvPr>
            <p:ph type="pic" idx="3"/>
          </p:nvPr>
        </p:nvSpPr>
        <p:spPr>
          <a:xfrm>
            <a:off x="-7" y="5935092"/>
            <a:ext cx="918000" cy="918000"/>
          </a:xfrm>
          <a:prstGeom prst="rect">
            <a:avLst/>
          </a:prstGeom>
          <a:noFill/>
          <a:ln>
            <a:noFill/>
          </a:ln>
        </p:spPr>
      </p:sp>
      <p:pic>
        <p:nvPicPr>
          <p:cNvPr id="177" name="Google Shape;177;g2498d24fe36_1_45" descr="Icon&#10;&#10;Description automatically generated"/>
          <p:cNvPicPr preferRelativeResize="0"/>
          <p:nvPr/>
        </p:nvPicPr>
        <p:blipFill rotWithShape="1">
          <a:blip r:embed="rId4">
            <a:alphaModFix/>
          </a:blip>
          <a:srcRect/>
          <a:stretch/>
        </p:blipFill>
        <p:spPr>
          <a:xfrm>
            <a:off x="11212201" y="5888080"/>
            <a:ext cx="770073" cy="770073"/>
          </a:xfrm>
          <a:prstGeom prst="rect">
            <a:avLst/>
          </a:prstGeom>
          <a:noFill/>
          <a:ln>
            <a:noFill/>
          </a:ln>
        </p:spPr>
      </p:pic>
      <p:sp>
        <p:nvSpPr>
          <p:cNvPr id="178" name="Google Shape;178;g2498d24fe36_1_45"/>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7" r:id="rId3"/>
    <p:sldLayoutId id="2147483658" r:id="rId4"/>
    <p:sldLayoutId id="2147483659"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3"/>
        <p:cNvGrpSpPr/>
        <p:nvPr/>
      </p:nvGrpSpPr>
      <p:grpSpPr>
        <a:xfrm>
          <a:off x="0" y="0"/>
          <a:ext cx="0" cy="0"/>
          <a:chOff x="0" y="0"/>
          <a:chExt cx="0" cy="0"/>
        </a:xfrm>
      </p:grpSpPr>
      <p:sp>
        <p:nvSpPr>
          <p:cNvPr id="124" name="Google Shape;124;g2498d24fe36_1_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5" name="Google Shape;125;g2498d24fe36_1_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6" name="Google Shape;126;g2498d24fe36_1_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7" name="Google Shape;127;g2498d24fe36_1_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8" name="Google Shape;128;g2498d24fe36_1_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9" r:id="rId6"/>
    <p:sldLayoutId id="2147483670" r:id="rId7"/>
    <p:sldLayoutId id="2147483671" r:id="rId8"/>
    <p:sldLayoutId id="214748367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hyperlink" Target="http://snomed.info/id/246501002" TargetMode="External"/><Relationship Id="rId3" Type="http://schemas.openxmlformats.org/officeDocument/2006/relationships/hyperlink" Target="http://snomed.info/id/704319004" TargetMode="External"/><Relationship Id="rId7" Type="http://schemas.openxmlformats.org/officeDocument/2006/relationships/hyperlink" Target="http://snomed.info/id/704327008" TargetMode="External"/><Relationship Id="rId12" Type="http://schemas.openxmlformats.org/officeDocument/2006/relationships/hyperlink" Target="http://snomed.info/id/1003703000" TargetMode="External"/><Relationship Id="rId2" Type="http://schemas.openxmlformats.org/officeDocument/2006/relationships/hyperlink" Target="http://snomed.info/id/370130000" TargetMode="External"/><Relationship Id="rId1" Type="http://schemas.openxmlformats.org/officeDocument/2006/relationships/slideLayout" Target="../slideLayouts/slideLayout3.xml"/><Relationship Id="rId6" Type="http://schemas.openxmlformats.org/officeDocument/2006/relationships/hyperlink" Target="http://snomed.info/id/704325000" TargetMode="External"/><Relationship Id="rId11" Type="http://schemas.openxmlformats.org/officeDocument/2006/relationships/hyperlink" Target="http://snomed.info/id/704321009" TargetMode="External"/><Relationship Id="rId5" Type="http://schemas.openxmlformats.org/officeDocument/2006/relationships/hyperlink" Target="http://snomed.info/id/246093002" TargetMode="External"/><Relationship Id="rId10" Type="http://schemas.openxmlformats.org/officeDocument/2006/relationships/hyperlink" Target="http://snomed.info/id/370132008" TargetMode="External"/><Relationship Id="rId4" Type="http://schemas.openxmlformats.org/officeDocument/2006/relationships/hyperlink" Target="http://snomed.info/id/718497002" TargetMode="External"/><Relationship Id="rId9" Type="http://schemas.openxmlformats.org/officeDocument/2006/relationships/hyperlink" Target="http://snomed.info/id/370134009"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0.xml"/><Relationship Id="rId5" Type="http://schemas.openxmlformats.org/officeDocument/2006/relationships/image" Target="../media/image13.jp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package" Target="../embeddings/Microsoft_Word_Document.docx"/><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3"/>
        <p:cNvGrpSpPr/>
        <p:nvPr/>
      </p:nvGrpSpPr>
      <p:grpSpPr>
        <a:xfrm>
          <a:off x="0" y="0"/>
          <a:ext cx="0" cy="0"/>
          <a:chOff x="0" y="0"/>
          <a:chExt cx="0" cy="0"/>
        </a:xfrm>
      </p:grpSpPr>
      <p:pic>
        <p:nvPicPr>
          <p:cNvPr id="244" name="Google Shape;244;p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839213" y="0"/>
            <a:ext cx="7572077" cy="6858001"/>
          </a:xfrm>
          <a:prstGeom prst="rect">
            <a:avLst/>
          </a:prstGeom>
          <a:noFill/>
          <a:ln>
            <a:noFill/>
          </a:ln>
        </p:spPr>
      </p:pic>
      <p:sp>
        <p:nvSpPr>
          <p:cNvPr id="245" name="Google Shape;245;p8"/>
          <p:cNvSpPr/>
          <p:nvPr/>
        </p:nvSpPr>
        <p:spPr>
          <a:xfrm>
            <a:off x="7539900" y="5271750"/>
            <a:ext cx="4575900" cy="526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a:off x="8172300" y="5741400"/>
            <a:ext cx="3943500" cy="526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a:off x="7065300" y="6215150"/>
            <a:ext cx="5050500" cy="526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txBox="1"/>
          <p:nvPr/>
        </p:nvSpPr>
        <p:spPr>
          <a:xfrm>
            <a:off x="740650" y="844654"/>
            <a:ext cx="5165100" cy="27369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accent1"/>
              </a:buClr>
              <a:buSzPts val="5300"/>
              <a:buFont typeface="Oswald"/>
              <a:buNone/>
            </a:pPr>
            <a:r>
              <a:rPr lang="en-US" sz="3600" b="1" i="0" u="none" strike="noStrike" cap="none" dirty="0">
                <a:solidFill>
                  <a:schemeClr val="accent1"/>
                </a:solidFill>
                <a:latin typeface="Arial"/>
                <a:ea typeface="Arial"/>
                <a:cs typeface="Arial"/>
                <a:sym typeface="Arial"/>
              </a:rPr>
              <a:t>How to query SNOMED CT encoded cancer pathology data sets (or synoptic reports)</a:t>
            </a:r>
            <a:endParaRPr sz="3600" b="0" i="0" u="none" strike="noStrike" cap="none" dirty="0">
              <a:solidFill>
                <a:schemeClr val="accent1"/>
              </a:solidFill>
              <a:latin typeface="Arial"/>
              <a:ea typeface="Arial"/>
              <a:cs typeface="Arial"/>
              <a:sym typeface="Arial"/>
            </a:endParaRPr>
          </a:p>
        </p:txBody>
      </p:sp>
      <p:sp>
        <p:nvSpPr>
          <p:cNvPr id="249" name="Google Shape;249;p8"/>
          <p:cNvSpPr txBox="1"/>
          <p:nvPr/>
        </p:nvSpPr>
        <p:spPr>
          <a:xfrm>
            <a:off x="740650" y="4507724"/>
            <a:ext cx="4025100" cy="10569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Arial"/>
                <a:ea typeface="Arial"/>
                <a:cs typeface="Arial"/>
                <a:sym typeface="Arial"/>
              </a:rPr>
              <a:t>An implementation overview of the Cancer Synoptic Reporting Working Group</a:t>
            </a:r>
            <a:endParaRPr sz="1400" b="0" i="0" u="none" strike="noStrike" cap="none" dirty="0">
              <a:solidFill>
                <a:srgbClr val="000000"/>
              </a:solidFill>
              <a:latin typeface="Arial"/>
              <a:ea typeface="Arial"/>
              <a:cs typeface="Arial"/>
              <a:sym typeface="Arial"/>
            </a:endParaRPr>
          </a:p>
        </p:txBody>
      </p:sp>
      <p:sp>
        <p:nvSpPr>
          <p:cNvPr id="250" name="Google Shape;250;p8"/>
          <p:cNvSpPr txBox="1"/>
          <p:nvPr/>
        </p:nvSpPr>
        <p:spPr>
          <a:xfrm>
            <a:off x="740650" y="3988694"/>
            <a:ext cx="4523500" cy="307736"/>
          </a:xfrm>
          <a:prstGeom prst="rect">
            <a:avLst/>
          </a:prstGeom>
          <a:noFill/>
          <a:ln>
            <a:noFill/>
          </a:ln>
        </p:spPr>
        <p:txBody>
          <a:bodyPr spcFirstLastPara="1" wrap="square" lIns="91425" tIns="45700" rIns="91425" bIns="45700" anchor="ctr" anchorCtr="0">
            <a:spAutoFit/>
          </a:bodyPr>
          <a:lstStyle/>
          <a:p>
            <a:pPr marL="0" marR="0" lvl="0" indent="0" algn="l" rtl="0">
              <a:lnSpc>
                <a:spcPct val="50000"/>
              </a:lnSpc>
              <a:spcBef>
                <a:spcPts val="0"/>
              </a:spcBef>
              <a:spcAft>
                <a:spcPts val="0"/>
              </a:spcAft>
              <a:buClr>
                <a:schemeClr val="lt1"/>
              </a:buClr>
              <a:buSzPts val="2000"/>
              <a:buFont typeface="Arial"/>
              <a:buNone/>
            </a:pPr>
            <a:r>
              <a:rPr lang="en-US" sz="2800" dirty="0">
                <a:solidFill>
                  <a:srgbClr val="8C2880"/>
                </a:solidFill>
                <a:latin typeface="Trebuchet MS"/>
                <a:ea typeface="Calibri"/>
                <a:cs typeface="Calibri"/>
                <a:sym typeface="Trebuchet MS"/>
              </a:rPr>
              <a:t>Scott Campbell, PhD, MBA</a:t>
            </a:r>
            <a:endParaRPr sz="1800" b="0" i="0" u="none" strike="noStrike" cap="none" dirty="0">
              <a:solidFill>
                <a:srgbClr val="8C2880"/>
              </a:solidFill>
              <a:latin typeface="Calibri"/>
              <a:ea typeface="Calibri"/>
              <a:cs typeface="Calibri"/>
              <a:sym typeface="Calibri"/>
            </a:endParaRPr>
          </a:p>
        </p:txBody>
      </p:sp>
      <p:sp>
        <p:nvSpPr>
          <p:cNvPr id="251" name="Google Shape;251;p8"/>
          <p:cNvSpPr txBox="1"/>
          <p:nvPr/>
        </p:nvSpPr>
        <p:spPr>
          <a:xfrm>
            <a:off x="6796750" y="5196775"/>
            <a:ext cx="4575900" cy="1389900"/>
          </a:xfrm>
          <a:prstGeom prst="rect">
            <a:avLst/>
          </a:prstGeom>
          <a:noFill/>
          <a:ln>
            <a:noFill/>
          </a:ln>
        </p:spPr>
        <p:txBody>
          <a:bodyPr spcFirstLastPara="1" wrap="square" lIns="121900" tIns="121900" rIns="121900" bIns="121900" anchor="t" anchorCtr="0">
            <a:noAutofit/>
          </a:bodyPr>
          <a:lstStyle/>
          <a:p>
            <a:pPr marL="0" marR="0" lvl="0" indent="0" algn="r" rtl="0">
              <a:lnSpc>
                <a:spcPct val="110000"/>
              </a:lnSpc>
              <a:spcBef>
                <a:spcPts val="0"/>
              </a:spcBef>
              <a:spcAft>
                <a:spcPts val="0"/>
              </a:spcAft>
              <a:buNone/>
            </a:pPr>
            <a:r>
              <a:rPr lang="en-US" sz="2700" i="1" u="none" strike="noStrike" cap="none">
                <a:solidFill>
                  <a:schemeClr val="lt1"/>
                </a:solidFill>
                <a:latin typeface="Mulish Black"/>
                <a:ea typeface="Mulish Black"/>
                <a:cs typeface="Mulish Black"/>
                <a:sym typeface="Mulish Black"/>
              </a:rPr>
              <a:t>Global terminology enabling quality information exchange</a:t>
            </a:r>
            <a:endParaRPr sz="2700">
              <a:solidFill>
                <a:schemeClr val="lt1"/>
              </a:solidFill>
              <a:latin typeface="Mulish Black"/>
              <a:ea typeface="Mulish Black"/>
              <a:cs typeface="Mulish Black"/>
              <a:sym typeface="Mulish Black"/>
            </a:endParaRPr>
          </a:p>
        </p:txBody>
      </p:sp>
      <p:sp>
        <p:nvSpPr>
          <p:cNvPr id="252" name="Google Shape;252;p8"/>
          <p:cNvSpPr>
            <a:spLocks noGrp="1"/>
          </p:cNvSpPr>
          <p:nvPr>
            <p:ph type="pic" idx="2"/>
          </p:nvPr>
        </p:nvSpPr>
        <p:spPr>
          <a:xfrm>
            <a:off x="13536747" y="6104022"/>
            <a:ext cx="901200" cy="901200"/>
          </a:xfrm>
          <a:prstGeom prst="rect">
            <a:avLst/>
          </a:prstGeom>
          <a:noFill/>
          <a:ln>
            <a:noFill/>
          </a:ln>
        </p:spPr>
        <p:txBody>
          <a:bodyPr/>
          <a:lstStyle/>
          <a:p>
            <a:endParaRPr lang="en-US"/>
          </a:p>
        </p:txBody>
      </p:sp>
      <p:sp>
        <p:nvSpPr>
          <p:cNvPr id="254" name="Google Shape;254;p8"/>
          <p:cNvSpPr/>
          <p:nvPr/>
        </p:nvSpPr>
        <p:spPr>
          <a:xfrm flipH="1">
            <a:off x="11290800" y="4296425"/>
            <a:ext cx="1120500" cy="2561700"/>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5" name="Google Shape;255;p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539900" y="1577575"/>
            <a:ext cx="3259954" cy="3368499"/>
          </a:xfrm>
          <a:prstGeom prst="rect">
            <a:avLst/>
          </a:prstGeom>
          <a:noFill/>
          <a:ln>
            <a:noFill/>
          </a:ln>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A6B7356-A7D0-15E2-6DC1-6C11662B4640}"/>
              </a:ext>
            </a:extLst>
          </p:cNvPr>
          <p:cNvSpPr>
            <a:spLocks noGrp="1"/>
          </p:cNvSpPr>
          <p:nvPr>
            <p:ph type="subTitle" idx="1"/>
          </p:nvPr>
        </p:nvSpPr>
        <p:spPr>
          <a:xfrm>
            <a:off x="501267" y="642759"/>
            <a:ext cx="10825893" cy="4563506"/>
          </a:xfrm>
        </p:spPr>
        <p:txBody>
          <a:bodyPr>
            <a:noAutofit/>
          </a:bodyPr>
          <a:lstStyle/>
          <a:p>
            <a:pPr algn="l">
              <a:lnSpc>
                <a:spcPct val="100000"/>
              </a:lnSpc>
              <a:buFont typeface="Arial" panose="020B0604020202020204" pitchFamily="34" charset="0"/>
              <a:buChar char="•"/>
            </a:pPr>
            <a:r>
              <a:rPr lang="en-US" sz="1600" b="0" i="0" dirty="0">
                <a:solidFill>
                  <a:srgbClr val="172B4D"/>
                </a:solidFill>
                <a:effectLst/>
                <a:latin typeface="Open Sans" panose="020F0502020204030204" pitchFamily="34" charset="0"/>
              </a:rPr>
              <a:t>Procedure used to collect the specimen(s)</a:t>
            </a:r>
          </a:p>
          <a:p>
            <a:pPr algn="l">
              <a:lnSpc>
                <a:spcPct val="100000"/>
              </a:lnSpc>
              <a:buFont typeface="Arial" panose="020B0604020202020204" pitchFamily="34" charset="0"/>
              <a:buChar char="•"/>
            </a:pPr>
            <a:r>
              <a:rPr lang="en-US" sz="1600" b="0" i="0" dirty="0">
                <a:solidFill>
                  <a:srgbClr val="172B4D"/>
                </a:solidFill>
                <a:effectLst/>
                <a:latin typeface="Open Sans" panose="020F0502020204030204" pitchFamily="34" charset="0"/>
              </a:rPr>
              <a:t>Tumor site</a:t>
            </a:r>
          </a:p>
          <a:p>
            <a:pPr algn="l">
              <a:lnSpc>
                <a:spcPct val="100000"/>
              </a:lnSpc>
              <a:buFont typeface="Arial" panose="020B0604020202020204" pitchFamily="34" charset="0"/>
              <a:buChar char="•"/>
            </a:pPr>
            <a:r>
              <a:rPr lang="en-US" sz="1600" b="0" i="0" dirty="0">
                <a:solidFill>
                  <a:srgbClr val="172B4D"/>
                </a:solidFill>
                <a:effectLst/>
                <a:latin typeface="Open Sans" panose="020F0502020204030204" pitchFamily="34" charset="0"/>
              </a:rPr>
              <a:t>Tumor dimensions </a:t>
            </a:r>
          </a:p>
          <a:p>
            <a:pPr algn="l">
              <a:lnSpc>
                <a:spcPct val="100000"/>
              </a:lnSpc>
              <a:buFont typeface="Arial" panose="020B0604020202020204" pitchFamily="34" charset="0"/>
              <a:buChar char="•"/>
            </a:pPr>
            <a:r>
              <a:rPr lang="en-US" sz="1600" b="0" i="0" dirty="0">
                <a:solidFill>
                  <a:srgbClr val="172B4D"/>
                </a:solidFill>
                <a:effectLst/>
                <a:latin typeface="Open Sans" panose="020F0502020204030204" pitchFamily="34" charset="0"/>
              </a:rPr>
              <a:t>Histologic type</a:t>
            </a:r>
          </a:p>
          <a:p>
            <a:pPr algn="l">
              <a:lnSpc>
                <a:spcPct val="100000"/>
              </a:lnSpc>
              <a:buFont typeface="Arial" panose="020B0604020202020204" pitchFamily="34" charset="0"/>
              <a:buChar char="•"/>
            </a:pPr>
            <a:r>
              <a:rPr lang="en-US" sz="1600" b="0" i="0" dirty="0">
                <a:solidFill>
                  <a:srgbClr val="172B4D"/>
                </a:solidFill>
                <a:effectLst/>
                <a:latin typeface="Open Sans" panose="020F0502020204030204" pitchFamily="34" charset="0"/>
              </a:rPr>
              <a:t>Histologic grade</a:t>
            </a:r>
          </a:p>
          <a:p>
            <a:pPr algn="l">
              <a:lnSpc>
                <a:spcPct val="100000"/>
              </a:lnSpc>
              <a:buFont typeface="Arial" panose="020B0604020202020204" pitchFamily="34" charset="0"/>
              <a:buChar char="•"/>
            </a:pPr>
            <a:r>
              <a:rPr lang="en-US" sz="1600" b="0" i="0" dirty="0">
                <a:solidFill>
                  <a:srgbClr val="172B4D"/>
                </a:solidFill>
                <a:effectLst/>
                <a:latin typeface="Open Sans" panose="020F0502020204030204" pitchFamily="34" charset="0"/>
              </a:rPr>
              <a:t>Anatomic location(s) involved by direct, contiguous extension of the neoplasm</a:t>
            </a:r>
          </a:p>
          <a:p>
            <a:pPr marL="742950" lvl="1" indent="-285750" algn="l">
              <a:lnSpc>
                <a:spcPct val="100000"/>
              </a:lnSpc>
              <a:buFont typeface="Arial" panose="020B0604020202020204" pitchFamily="34" charset="0"/>
              <a:buChar char="•"/>
            </a:pPr>
            <a:r>
              <a:rPr lang="en-US" sz="1600" b="0" i="0" dirty="0">
                <a:solidFill>
                  <a:srgbClr val="172B4D"/>
                </a:solidFill>
                <a:effectLst/>
                <a:latin typeface="Open Sans" panose="020F0502020204030204" pitchFamily="34" charset="0"/>
              </a:rPr>
              <a:t>Tissue layers</a:t>
            </a:r>
          </a:p>
          <a:p>
            <a:pPr marL="742950" lvl="1" indent="-285750" algn="l">
              <a:lnSpc>
                <a:spcPct val="100000"/>
              </a:lnSpc>
              <a:buFont typeface="Arial" panose="020B0604020202020204" pitchFamily="34" charset="0"/>
              <a:buChar char="•"/>
            </a:pPr>
            <a:r>
              <a:rPr lang="en-US" sz="1600" b="0" i="0" dirty="0">
                <a:solidFill>
                  <a:srgbClr val="172B4D"/>
                </a:solidFill>
                <a:effectLst/>
                <a:latin typeface="Open Sans" panose="020F0502020204030204" pitchFamily="34" charset="0"/>
              </a:rPr>
              <a:t>Adjacent tissue structures</a:t>
            </a:r>
          </a:p>
          <a:p>
            <a:pPr marL="742950" lvl="1" indent="-285750" algn="l">
              <a:lnSpc>
                <a:spcPct val="100000"/>
              </a:lnSpc>
              <a:buFont typeface="Arial" panose="020B0604020202020204" pitchFamily="34" charset="0"/>
              <a:buChar char="•"/>
            </a:pPr>
            <a:r>
              <a:rPr lang="en-US" sz="1600" b="0" i="0" dirty="0">
                <a:solidFill>
                  <a:srgbClr val="172B4D"/>
                </a:solidFill>
                <a:effectLst/>
                <a:latin typeface="Open Sans" panose="020F0502020204030204" pitchFamily="34" charset="0"/>
              </a:rPr>
              <a:t>Lymph/vascular invasion</a:t>
            </a:r>
          </a:p>
          <a:p>
            <a:pPr marL="742950" lvl="1" indent="-285750" algn="l">
              <a:lnSpc>
                <a:spcPct val="100000"/>
              </a:lnSpc>
              <a:buFont typeface="Arial" panose="020B0604020202020204" pitchFamily="34" charset="0"/>
              <a:buChar char="•"/>
            </a:pPr>
            <a:r>
              <a:rPr lang="en-US" sz="1600" b="0" i="0" dirty="0">
                <a:solidFill>
                  <a:srgbClr val="172B4D"/>
                </a:solidFill>
                <a:effectLst/>
                <a:latin typeface="Open Sans" panose="020F0502020204030204" pitchFamily="34" charset="0"/>
              </a:rPr>
              <a:t>Perineural invasion</a:t>
            </a:r>
          </a:p>
          <a:p>
            <a:pPr algn="l">
              <a:lnSpc>
                <a:spcPct val="100000"/>
              </a:lnSpc>
              <a:buFont typeface="Arial" panose="020B0604020202020204" pitchFamily="34" charset="0"/>
              <a:buChar char="•"/>
            </a:pPr>
            <a:r>
              <a:rPr lang="en-US" sz="1600" b="0" i="0" dirty="0">
                <a:solidFill>
                  <a:srgbClr val="172B4D"/>
                </a:solidFill>
                <a:effectLst/>
                <a:latin typeface="Open Sans" panose="020F0502020204030204" pitchFamily="34" charset="0"/>
              </a:rPr>
              <a:t>Presence of neoplasm at surgical margins</a:t>
            </a:r>
          </a:p>
          <a:p>
            <a:pPr algn="l">
              <a:lnSpc>
                <a:spcPct val="100000"/>
              </a:lnSpc>
              <a:buFont typeface="Arial" panose="020B0604020202020204" pitchFamily="34" charset="0"/>
              <a:buChar char="•"/>
            </a:pPr>
            <a:r>
              <a:rPr lang="en-US" sz="1600" b="0" i="0" dirty="0">
                <a:solidFill>
                  <a:srgbClr val="172B4D"/>
                </a:solidFill>
                <a:effectLst/>
                <a:latin typeface="Open Sans" panose="020F0502020204030204" pitchFamily="34" charset="0"/>
              </a:rPr>
              <a:t>Lymph node metastasis</a:t>
            </a:r>
          </a:p>
          <a:p>
            <a:pPr marL="742950" lvl="1" indent="-285750" algn="l">
              <a:lnSpc>
                <a:spcPct val="100000"/>
              </a:lnSpc>
              <a:buFont typeface="Arial" panose="020B0604020202020204" pitchFamily="34" charset="0"/>
              <a:buChar char="•"/>
            </a:pPr>
            <a:r>
              <a:rPr lang="en-US" sz="1600" b="0" i="0" dirty="0">
                <a:solidFill>
                  <a:srgbClr val="172B4D"/>
                </a:solidFill>
                <a:effectLst/>
                <a:latin typeface="Open Sans" panose="020F0502020204030204" pitchFamily="34" charset="0"/>
              </a:rPr>
              <a:t>Number lymph nodes involved by metastasis</a:t>
            </a:r>
          </a:p>
          <a:p>
            <a:pPr marL="742950" lvl="1" indent="-285750" algn="l">
              <a:lnSpc>
                <a:spcPct val="100000"/>
              </a:lnSpc>
              <a:buFont typeface="Arial" panose="020B0604020202020204" pitchFamily="34" charset="0"/>
              <a:buChar char="•"/>
            </a:pPr>
            <a:r>
              <a:rPr lang="en-US" sz="1600" b="0" i="0" dirty="0">
                <a:solidFill>
                  <a:srgbClr val="172B4D"/>
                </a:solidFill>
                <a:effectLst/>
                <a:latin typeface="Open Sans" panose="020F0502020204030204" pitchFamily="34" charset="0"/>
              </a:rPr>
              <a:t>Number lymph nodes examined</a:t>
            </a:r>
          </a:p>
          <a:p>
            <a:pPr marL="742950" lvl="1" indent="-285750" algn="l">
              <a:lnSpc>
                <a:spcPct val="100000"/>
              </a:lnSpc>
              <a:buFont typeface="Arial" panose="020B0604020202020204" pitchFamily="34" charset="0"/>
              <a:buChar char="•"/>
            </a:pPr>
            <a:r>
              <a:rPr lang="en-US" sz="1600" b="0" i="0" dirty="0">
                <a:solidFill>
                  <a:srgbClr val="172B4D"/>
                </a:solidFill>
                <a:effectLst/>
                <a:latin typeface="Open Sans" panose="020F0502020204030204" pitchFamily="34" charset="0"/>
              </a:rPr>
              <a:t>Location of lymph nodes</a:t>
            </a:r>
          </a:p>
          <a:p>
            <a:pPr algn="l">
              <a:lnSpc>
                <a:spcPct val="100000"/>
              </a:lnSpc>
              <a:buFont typeface="Arial" panose="020B0604020202020204" pitchFamily="34" charset="0"/>
              <a:buChar char="•"/>
            </a:pPr>
            <a:r>
              <a:rPr lang="en-US" sz="1600" b="0" i="0" dirty="0">
                <a:solidFill>
                  <a:srgbClr val="172B4D"/>
                </a:solidFill>
                <a:effectLst/>
                <a:latin typeface="Open Sans" panose="020F0502020204030204" pitchFamily="34" charset="0"/>
              </a:rPr>
              <a:t>Anatomic locations involved by metastatic, discontinuous spread of the neoplasm</a:t>
            </a:r>
          </a:p>
          <a:p>
            <a:pPr algn="l">
              <a:lnSpc>
                <a:spcPct val="100000"/>
              </a:lnSpc>
              <a:buFont typeface="Arial" panose="020B0604020202020204" pitchFamily="34" charset="0"/>
              <a:buChar char="•"/>
            </a:pPr>
            <a:r>
              <a:rPr lang="en-US" sz="1600" b="0" i="0" dirty="0">
                <a:solidFill>
                  <a:srgbClr val="172B4D"/>
                </a:solidFill>
                <a:effectLst/>
                <a:latin typeface="Open Sans" panose="020F0502020204030204" pitchFamily="34" charset="0"/>
              </a:rPr>
              <a:t>TNM staging (Tumor, Node, Metastasis)</a:t>
            </a:r>
          </a:p>
        </p:txBody>
      </p:sp>
      <p:sp>
        <p:nvSpPr>
          <p:cNvPr id="3" name="Picture Placeholder 2">
            <a:extLst>
              <a:ext uri="{FF2B5EF4-FFF2-40B4-BE49-F238E27FC236}">
                <a16:creationId xmlns:a16="http://schemas.microsoft.com/office/drawing/2014/main" id="{22D7DA63-A65E-3410-C1F7-E9D84A7D5918}"/>
              </a:ext>
            </a:extLst>
          </p:cNvPr>
          <p:cNvSpPr>
            <a:spLocks noGrp="1"/>
          </p:cNvSpPr>
          <p:nvPr>
            <p:ph type="pic" idx="2"/>
          </p:nvPr>
        </p:nvSpPr>
        <p:spPr/>
        <p:txBody>
          <a:bodyPr/>
          <a:lstStyle/>
          <a:p>
            <a:endParaRPr lang="en-US"/>
          </a:p>
        </p:txBody>
      </p:sp>
      <p:sp>
        <p:nvSpPr>
          <p:cNvPr id="4" name="Title 3">
            <a:extLst>
              <a:ext uri="{FF2B5EF4-FFF2-40B4-BE49-F238E27FC236}">
                <a16:creationId xmlns:a16="http://schemas.microsoft.com/office/drawing/2014/main" id="{ACB2977F-FD57-E09C-A14D-00E4633CE02D}"/>
              </a:ext>
            </a:extLst>
          </p:cNvPr>
          <p:cNvSpPr>
            <a:spLocks noGrp="1"/>
          </p:cNvSpPr>
          <p:nvPr>
            <p:ph type="ctrTitle"/>
          </p:nvPr>
        </p:nvSpPr>
        <p:spPr>
          <a:xfrm>
            <a:off x="6096000" y="365760"/>
            <a:ext cx="4775812" cy="553998"/>
          </a:xfrm>
        </p:spPr>
        <p:txBody>
          <a:bodyPr/>
          <a:lstStyle/>
          <a:p>
            <a:r>
              <a:rPr lang="en-US" dirty="0"/>
              <a:t>Content developed</a:t>
            </a:r>
          </a:p>
        </p:txBody>
      </p:sp>
    </p:spTree>
    <p:extLst>
      <p:ext uri="{BB962C8B-B14F-4D97-AF65-F5344CB8AC3E}">
        <p14:creationId xmlns:p14="http://schemas.microsoft.com/office/powerpoint/2010/main" val="2670932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B4739E2-E82D-6EB6-19F3-F942F0BDE8F3}"/>
              </a:ext>
            </a:extLst>
          </p:cNvPr>
          <p:cNvSpPr>
            <a:spLocks noGrp="1"/>
          </p:cNvSpPr>
          <p:nvPr>
            <p:ph type="pic" idx="2"/>
          </p:nvPr>
        </p:nvSpPr>
        <p:spPr/>
        <p:txBody>
          <a:bodyPr/>
          <a:lstStyle/>
          <a:p>
            <a:endParaRPr lang="en-US"/>
          </a:p>
        </p:txBody>
      </p:sp>
      <p:sp>
        <p:nvSpPr>
          <p:cNvPr id="3" name="Title 2">
            <a:extLst>
              <a:ext uri="{FF2B5EF4-FFF2-40B4-BE49-F238E27FC236}">
                <a16:creationId xmlns:a16="http://schemas.microsoft.com/office/drawing/2014/main" id="{B4B60CFD-C3B4-3B02-2E4E-B3D43659862E}"/>
              </a:ext>
            </a:extLst>
          </p:cNvPr>
          <p:cNvSpPr>
            <a:spLocks noGrp="1"/>
          </p:cNvSpPr>
          <p:nvPr>
            <p:ph type="ctrTitle"/>
          </p:nvPr>
        </p:nvSpPr>
        <p:spPr>
          <a:xfrm>
            <a:off x="400049" y="255350"/>
            <a:ext cx="9126335" cy="841930"/>
          </a:xfrm>
        </p:spPr>
        <p:txBody>
          <a:bodyPr/>
          <a:lstStyle/>
          <a:p>
            <a:r>
              <a:rPr lang="en-US" dirty="0"/>
              <a:t>Design Assumptions and Approach</a:t>
            </a:r>
          </a:p>
        </p:txBody>
      </p:sp>
      <p:sp>
        <p:nvSpPr>
          <p:cNvPr id="6" name="TextBox 5">
            <a:extLst>
              <a:ext uri="{FF2B5EF4-FFF2-40B4-BE49-F238E27FC236}">
                <a16:creationId xmlns:a16="http://schemas.microsoft.com/office/drawing/2014/main" id="{A779BD46-D9DF-779E-44DB-D141D855F333}"/>
              </a:ext>
            </a:extLst>
          </p:cNvPr>
          <p:cNvSpPr txBox="1"/>
          <p:nvPr/>
        </p:nvSpPr>
        <p:spPr>
          <a:xfrm>
            <a:off x="507276" y="1236652"/>
            <a:ext cx="10557164"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Observable entity hierarchy used</a:t>
            </a:r>
            <a:br>
              <a:rPr lang="en-US" sz="2000" dirty="0"/>
            </a:br>
            <a:endParaRPr lang="en-US" sz="2000" dirty="0"/>
          </a:p>
          <a:p>
            <a:pPr marL="285750" indent="-285750">
              <a:buFont typeface="Arial" panose="020B0604020202020204" pitchFamily="34" charset="0"/>
              <a:buChar char="•"/>
            </a:pPr>
            <a:r>
              <a:rPr lang="en-US" sz="2000" dirty="0"/>
              <a:t>Question carries the context to unambiguously interpret  the observation</a:t>
            </a:r>
            <a:br>
              <a:rPr lang="en-US" sz="2000" dirty="0"/>
            </a:br>
            <a:endParaRPr lang="en-US" sz="2000" dirty="0"/>
          </a:p>
          <a:p>
            <a:pPr marL="285750" indent="-285750">
              <a:buFont typeface="Arial" panose="020B0604020202020204" pitchFamily="34" charset="0"/>
              <a:buChar char="•"/>
            </a:pPr>
            <a:r>
              <a:rPr lang="en-US" sz="2000" dirty="0"/>
              <a:t>Explicit pathology knowledge NOT carried by SNOMED CT</a:t>
            </a:r>
            <a:br>
              <a:rPr lang="en-US" sz="2000" dirty="0"/>
            </a:br>
            <a:endParaRPr lang="en-US" sz="2000" dirty="0"/>
          </a:p>
          <a:p>
            <a:pPr marL="285750" indent="-285750">
              <a:buFont typeface="Arial" panose="020B0604020202020204" pitchFamily="34" charset="0"/>
              <a:buChar char="•"/>
            </a:pPr>
            <a:r>
              <a:rPr lang="en-US" sz="2000" dirty="0"/>
              <a:t>Pathologist carries and expresses their knowledge when recording their observation</a:t>
            </a:r>
          </a:p>
        </p:txBody>
      </p:sp>
      <p:graphicFrame>
        <p:nvGraphicFramePr>
          <p:cNvPr id="7" name="Table 6">
            <a:extLst>
              <a:ext uri="{FF2B5EF4-FFF2-40B4-BE49-F238E27FC236}">
                <a16:creationId xmlns:a16="http://schemas.microsoft.com/office/drawing/2014/main" id="{E440B63D-DA04-805D-5ACA-8F105E191BFA}"/>
              </a:ext>
            </a:extLst>
          </p:cNvPr>
          <p:cNvGraphicFramePr>
            <a:graphicFrameLocks noGrp="1"/>
          </p:cNvGraphicFramePr>
          <p:nvPr>
            <p:extLst>
              <p:ext uri="{D42A27DB-BD31-4B8C-83A1-F6EECF244321}">
                <p14:modId xmlns:p14="http://schemas.microsoft.com/office/powerpoint/2010/main" val="293240134"/>
              </p:ext>
            </p:extLst>
          </p:nvPr>
        </p:nvGraphicFramePr>
        <p:xfrm>
          <a:off x="548840" y="3792557"/>
          <a:ext cx="10515600" cy="2072640"/>
        </p:xfrm>
        <a:graphic>
          <a:graphicData uri="http://schemas.openxmlformats.org/drawingml/2006/table">
            <a:tbl>
              <a:tblPr firstRow="1">
                <a:tableStyleId>{3C2FFA5D-87B4-456A-9821-1D502468CF0F}</a:tableStyleId>
              </a:tblPr>
              <a:tblGrid>
                <a:gridCol w="1585511">
                  <a:extLst>
                    <a:ext uri="{9D8B030D-6E8A-4147-A177-3AD203B41FA5}">
                      <a16:colId xmlns:a16="http://schemas.microsoft.com/office/drawing/2014/main" val="1118514316"/>
                    </a:ext>
                  </a:extLst>
                </a:gridCol>
                <a:gridCol w="2864385">
                  <a:extLst>
                    <a:ext uri="{9D8B030D-6E8A-4147-A177-3AD203B41FA5}">
                      <a16:colId xmlns:a16="http://schemas.microsoft.com/office/drawing/2014/main" val="644094797"/>
                    </a:ext>
                  </a:extLst>
                </a:gridCol>
                <a:gridCol w="2853369">
                  <a:extLst>
                    <a:ext uri="{9D8B030D-6E8A-4147-A177-3AD203B41FA5}">
                      <a16:colId xmlns:a16="http://schemas.microsoft.com/office/drawing/2014/main" val="1995187438"/>
                    </a:ext>
                  </a:extLst>
                </a:gridCol>
                <a:gridCol w="3212335">
                  <a:extLst>
                    <a:ext uri="{9D8B030D-6E8A-4147-A177-3AD203B41FA5}">
                      <a16:colId xmlns:a16="http://schemas.microsoft.com/office/drawing/2014/main" val="2785938729"/>
                    </a:ext>
                  </a:extLst>
                </a:gridCol>
              </a:tblGrid>
              <a:tr h="0">
                <a:tc>
                  <a:txBody>
                    <a:bodyPr/>
                    <a:lstStyle/>
                    <a:p>
                      <a:r>
                        <a:rPr lang="en-US" dirty="0"/>
                        <a:t>Part</a:t>
                      </a:r>
                    </a:p>
                  </a:txBody>
                  <a:tcPr anchor="ctr"/>
                </a:tc>
                <a:tc>
                  <a:txBody>
                    <a:bodyPr/>
                    <a:lstStyle/>
                    <a:p>
                      <a:r>
                        <a:rPr lang="en-US" dirty="0"/>
                        <a:t>Type</a:t>
                      </a:r>
                    </a:p>
                  </a:txBody>
                  <a:tcPr anchor="ctr"/>
                </a:tc>
                <a:tc>
                  <a:txBody>
                    <a:bodyPr/>
                    <a:lstStyle/>
                    <a:p>
                      <a:br>
                        <a:rPr lang="en-US"/>
                      </a:br>
                      <a:endParaRPr lang="en-US"/>
                    </a:p>
                  </a:txBody>
                  <a:tcPr anchor="ctr"/>
                </a:tc>
                <a:tc>
                  <a:txBody>
                    <a:bodyPr/>
                    <a:lstStyle/>
                    <a:p>
                      <a:r>
                        <a:rPr lang="en-US"/>
                        <a:t>Description</a:t>
                      </a:r>
                    </a:p>
                  </a:txBody>
                  <a:tcPr anchor="ctr"/>
                </a:tc>
                <a:extLst>
                  <a:ext uri="{0D108BD9-81ED-4DB2-BD59-A6C34878D82A}">
                    <a16:rowId xmlns:a16="http://schemas.microsoft.com/office/drawing/2014/main" val="1838236334"/>
                  </a:ext>
                </a:extLst>
              </a:tr>
              <a:tr h="0">
                <a:tc>
                  <a:txBody>
                    <a:bodyPr/>
                    <a:lstStyle/>
                    <a:p>
                      <a:r>
                        <a:rPr lang="en-US"/>
                        <a:t>Question</a:t>
                      </a:r>
                    </a:p>
                  </a:txBody>
                  <a:tcPr anchor="ctr"/>
                </a:tc>
                <a:tc>
                  <a:txBody>
                    <a:bodyPr/>
                    <a:lstStyle/>
                    <a:p>
                      <a:r>
                        <a:rPr lang="en-US"/>
                        <a:t>CODED_TEXT</a:t>
                      </a:r>
                    </a:p>
                  </a:txBody>
                  <a:tcPr anchor="ctr"/>
                </a:tc>
                <a:tc>
                  <a:txBody>
                    <a:bodyPr/>
                    <a:lstStyle/>
                    <a:p>
                      <a:r>
                        <a:rPr lang="en-US"/>
                        <a:t>&lt;&lt; |Observable entity (observable entity)| </a:t>
                      </a:r>
                    </a:p>
                  </a:txBody>
                  <a:tcPr anchor="ctr"/>
                </a:tc>
                <a:tc>
                  <a:txBody>
                    <a:bodyPr/>
                    <a:lstStyle/>
                    <a:p>
                      <a:r>
                        <a:rPr lang="en-US"/>
                        <a:t>The question </a:t>
                      </a:r>
                    </a:p>
                  </a:txBody>
                  <a:tcPr anchor="ctr"/>
                </a:tc>
                <a:extLst>
                  <a:ext uri="{0D108BD9-81ED-4DB2-BD59-A6C34878D82A}">
                    <a16:rowId xmlns:a16="http://schemas.microsoft.com/office/drawing/2014/main" val="3693311939"/>
                  </a:ext>
                </a:extLst>
              </a:tr>
              <a:tr h="0">
                <a:tc>
                  <a:txBody>
                    <a:bodyPr/>
                    <a:lstStyle/>
                    <a:p>
                      <a:r>
                        <a:rPr lang="en-US"/>
                        <a:t>Observation</a:t>
                      </a:r>
                    </a:p>
                  </a:txBody>
                  <a:tcPr anchor="ctr"/>
                </a:tc>
                <a:tc>
                  <a:txBody>
                    <a:bodyPr/>
                    <a:lstStyle/>
                    <a:p>
                      <a:r>
                        <a:rPr lang="en-US"/>
                        <a:t>CODED_TEXT</a:t>
                      </a:r>
                    </a:p>
                  </a:txBody>
                  <a:tcPr anchor="ctr"/>
                </a:tc>
                <a:tc>
                  <a:txBody>
                    <a:bodyPr/>
                    <a:lstStyle/>
                    <a:p>
                      <a:r>
                        <a:rPr lang="en-US"/>
                        <a:t>&lt;&lt; 123037004 |Body structure (body structure)| OR ??? </a:t>
                      </a:r>
                    </a:p>
                  </a:txBody>
                  <a:tcPr anchor="ctr"/>
                </a:tc>
                <a:tc>
                  <a:txBody>
                    <a:bodyPr/>
                    <a:lstStyle/>
                    <a:p>
                      <a:r>
                        <a:rPr lang="en-US"/>
                        <a:t>The coded result of the observation</a:t>
                      </a:r>
                    </a:p>
                  </a:txBody>
                  <a:tcPr anchor="ctr"/>
                </a:tc>
                <a:extLst>
                  <a:ext uri="{0D108BD9-81ED-4DB2-BD59-A6C34878D82A}">
                    <a16:rowId xmlns:a16="http://schemas.microsoft.com/office/drawing/2014/main" val="1712999574"/>
                  </a:ext>
                </a:extLst>
              </a:tr>
              <a:tr h="0">
                <a:tc>
                  <a:txBody>
                    <a:bodyPr/>
                    <a:lstStyle/>
                    <a:p>
                      <a:r>
                        <a:rPr lang="en-US"/>
                        <a:t>Interpretation</a:t>
                      </a:r>
                    </a:p>
                  </a:txBody>
                  <a:tcPr anchor="ctr"/>
                </a:tc>
                <a:tc>
                  <a:txBody>
                    <a:bodyPr/>
                    <a:lstStyle/>
                    <a:p>
                      <a:r>
                        <a:rPr lang="en-US" dirty="0"/>
                        <a:t>Implied - Context dependent</a:t>
                      </a:r>
                    </a:p>
                  </a:txBody>
                  <a:tcPr anchor="ctr"/>
                </a:tc>
                <a:tc>
                  <a:txBody>
                    <a:bodyPr/>
                    <a:lstStyle/>
                    <a:p>
                      <a:r>
                        <a:rPr lang="en-US"/>
                        <a:t>N/A</a:t>
                      </a:r>
                    </a:p>
                  </a:txBody>
                  <a:tcPr anchor="ctr"/>
                </a:tc>
                <a:tc>
                  <a:txBody>
                    <a:bodyPr/>
                    <a:lstStyle/>
                    <a:p>
                      <a:r>
                        <a:rPr lang="en-US" dirty="0"/>
                        <a:t>The interpretation of the observation based on agreed guidelines/rules</a:t>
                      </a:r>
                    </a:p>
                  </a:txBody>
                  <a:tcPr anchor="ctr"/>
                </a:tc>
                <a:extLst>
                  <a:ext uri="{0D108BD9-81ED-4DB2-BD59-A6C34878D82A}">
                    <a16:rowId xmlns:a16="http://schemas.microsoft.com/office/drawing/2014/main" val="2435899344"/>
                  </a:ext>
                </a:extLst>
              </a:tr>
            </a:tbl>
          </a:graphicData>
        </a:graphic>
      </p:graphicFrame>
    </p:spTree>
    <p:extLst>
      <p:ext uri="{BB962C8B-B14F-4D97-AF65-F5344CB8AC3E}">
        <p14:creationId xmlns:p14="http://schemas.microsoft.com/office/powerpoint/2010/main" val="1908893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7BEE4CB-C47B-E497-98CC-E102CDAD0D6B}"/>
              </a:ext>
            </a:extLst>
          </p:cNvPr>
          <p:cNvSpPr>
            <a:spLocks noGrp="1"/>
          </p:cNvSpPr>
          <p:nvPr>
            <p:ph type="subTitle" idx="1"/>
          </p:nvPr>
        </p:nvSpPr>
        <p:spPr/>
        <p:txBody>
          <a:bodyPr/>
          <a:lstStyle/>
          <a:p>
            <a:pPr marL="50800" indent="0">
              <a:buNone/>
            </a:pPr>
            <a:endParaRPr lang="en-US" dirty="0"/>
          </a:p>
        </p:txBody>
      </p:sp>
      <p:sp>
        <p:nvSpPr>
          <p:cNvPr id="3" name="Picture Placeholder 2">
            <a:extLst>
              <a:ext uri="{FF2B5EF4-FFF2-40B4-BE49-F238E27FC236}">
                <a16:creationId xmlns:a16="http://schemas.microsoft.com/office/drawing/2014/main" id="{642B8641-89AD-4711-9F4A-24872619948F}"/>
              </a:ext>
            </a:extLst>
          </p:cNvPr>
          <p:cNvSpPr>
            <a:spLocks noGrp="1"/>
          </p:cNvSpPr>
          <p:nvPr>
            <p:ph type="pic" idx="2"/>
          </p:nvPr>
        </p:nvSpPr>
        <p:spPr/>
        <p:txBody>
          <a:bodyPr/>
          <a:lstStyle/>
          <a:p>
            <a:endParaRPr lang="en-US"/>
          </a:p>
        </p:txBody>
      </p:sp>
      <p:sp>
        <p:nvSpPr>
          <p:cNvPr id="4" name="Title 3">
            <a:extLst>
              <a:ext uri="{FF2B5EF4-FFF2-40B4-BE49-F238E27FC236}">
                <a16:creationId xmlns:a16="http://schemas.microsoft.com/office/drawing/2014/main" id="{EDF43788-14AC-1AF1-8EDC-F24A9F224D73}"/>
              </a:ext>
            </a:extLst>
          </p:cNvPr>
          <p:cNvSpPr>
            <a:spLocks noGrp="1"/>
          </p:cNvSpPr>
          <p:nvPr>
            <p:ph type="ctrTitle"/>
          </p:nvPr>
        </p:nvSpPr>
        <p:spPr>
          <a:xfrm>
            <a:off x="457200" y="365760"/>
            <a:ext cx="7287768" cy="553998"/>
          </a:xfrm>
        </p:spPr>
        <p:txBody>
          <a:bodyPr/>
          <a:lstStyle/>
          <a:p>
            <a:r>
              <a:rPr lang="en-US" sz="3600" dirty="0">
                <a:solidFill>
                  <a:schemeClr val="accent1">
                    <a:lumMod val="75000"/>
                  </a:schemeClr>
                </a:solidFill>
              </a:rPr>
              <a:t>Example – Colon Histology</a:t>
            </a:r>
            <a:endParaRPr lang="en-US" dirty="0"/>
          </a:p>
        </p:txBody>
      </p:sp>
      <p:pic>
        <p:nvPicPr>
          <p:cNvPr id="7" name="Content Placeholder 4" descr="A screenshot of a computer&#10;&#10;Description automatically generated">
            <a:extLst>
              <a:ext uri="{FF2B5EF4-FFF2-40B4-BE49-F238E27FC236}">
                <a16:creationId xmlns:a16="http://schemas.microsoft.com/office/drawing/2014/main" id="{47A011D6-B7C4-CD4E-D803-EEF8E8147C76}"/>
              </a:ext>
            </a:extLst>
          </p:cNvPr>
          <p:cNvPicPr>
            <a:picLocks noChangeAspect="1"/>
          </p:cNvPicPr>
          <p:nvPr/>
        </p:nvPicPr>
        <p:blipFill>
          <a:blip r:embed="rId2"/>
          <a:stretch>
            <a:fillRect/>
          </a:stretch>
        </p:blipFill>
        <p:spPr>
          <a:xfrm>
            <a:off x="1054704" y="1908751"/>
            <a:ext cx="10408846" cy="2558599"/>
          </a:xfrm>
          <a:prstGeom prst="rect">
            <a:avLst/>
          </a:prstGeom>
        </p:spPr>
      </p:pic>
      <p:sp>
        <p:nvSpPr>
          <p:cNvPr id="8" name="TextBox 7">
            <a:extLst>
              <a:ext uri="{FF2B5EF4-FFF2-40B4-BE49-F238E27FC236}">
                <a16:creationId xmlns:a16="http://schemas.microsoft.com/office/drawing/2014/main" id="{3A395818-7E54-85D5-8BE6-8A4094888545}"/>
              </a:ext>
            </a:extLst>
          </p:cNvPr>
          <p:cNvSpPr txBox="1"/>
          <p:nvPr/>
        </p:nvSpPr>
        <p:spPr>
          <a:xfrm>
            <a:off x="8875538" y="2974899"/>
            <a:ext cx="304800" cy="369332"/>
          </a:xfrm>
          <a:prstGeom prst="rect">
            <a:avLst/>
          </a:prstGeom>
          <a:noFill/>
        </p:spPr>
        <p:txBody>
          <a:bodyPr wrap="square" rtlCol="0">
            <a:spAutoFit/>
          </a:bodyPr>
          <a:lstStyle/>
          <a:p>
            <a:r>
              <a:rPr lang="en-US" b="1" dirty="0">
                <a:solidFill>
                  <a:srgbClr val="0070C0"/>
                </a:solidFill>
              </a:rPr>
              <a:t>X</a:t>
            </a:r>
          </a:p>
        </p:txBody>
      </p:sp>
      <p:sp>
        <p:nvSpPr>
          <p:cNvPr id="9" name="TextBox 8">
            <a:extLst>
              <a:ext uri="{FF2B5EF4-FFF2-40B4-BE49-F238E27FC236}">
                <a16:creationId xmlns:a16="http://schemas.microsoft.com/office/drawing/2014/main" id="{C1BE2CB2-E125-19F9-D651-09B9C94F00B2}"/>
              </a:ext>
            </a:extLst>
          </p:cNvPr>
          <p:cNvSpPr txBox="1"/>
          <p:nvPr/>
        </p:nvSpPr>
        <p:spPr>
          <a:xfrm>
            <a:off x="2536724" y="1403890"/>
            <a:ext cx="2320413" cy="369332"/>
          </a:xfrm>
          <a:prstGeom prst="rect">
            <a:avLst/>
          </a:prstGeom>
          <a:noFill/>
        </p:spPr>
        <p:txBody>
          <a:bodyPr wrap="square" rtlCol="0">
            <a:spAutoFit/>
          </a:bodyPr>
          <a:lstStyle/>
          <a:p>
            <a:r>
              <a:rPr lang="en-US" dirty="0"/>
              <a:t>SNOMED CT Bindings</a:t>
            </a:r>
          </a:p>
        </p:txBody>
      </p:sp>
      <p:sp>
        <p:nvSpPr>
          <p:cNvPr id="10" name="TextBox 9">
            <a:extLst>
              <a:ext uri="{FF2B5EF4-FFF2-40B4-BE49-F238E27FC236}">
                <a16:creationId xmlns:a16="http://schemas.microsoft.com/office/drawing/2014/main" id="{0575DB4B-926A-E2B6-FAC0-E27AEC2754C9}"/>
              </a:ext>
            </a:extLst>
          </p:cNvPr>
          <p:cNvSpPr txBox="1"/>
          <p:nvPr/>
        </p:nvSpPr>
        <p:spPr>
          <a:xfrm>
            <a:off x="9027938" y="1403890"/>
            <a:ext cx="2067765" cy="369332"/>
          </a:xfrm>
          <a:prstGeom prst="rect">
            <a:avLst/>
          </a:prstGeom>
          <a:noFill/>
        </p:spPr>
        <p:txBody>
          <a:bodyPr wrap="square" rtlCol="0">
            <a:spAutoFit/>
          </a:bodyPr>
          <a:lstStyle/>
          <a:p>
            <a:r>
              <a:rPr lang="en-US" dirty="0"/>
              <a:t>ICCR Data Elements</a:t>
            </a:r>
          </a:p>
        </p:txBody>
      </p:sp>
      <p:sp>
        <p:nvSpPr>
          <p:cNvPr id="11" name="TextBox 10">
            <a:extLst>
              <a:ext uri="{FF2B5EF4-FFF2-40B4-BE49-F238E27FC236}">
                <a16:creationId xmlns:a16="http://schemas.microsoft.com/office/drawing/2014/main" id="{AA9F01F1-CCA9-CE88-A6F7-90200A62BBC8}"/>
              </a:ext>
            </a:extLst>
          </p:cNvPr>
          <p:cNvSpPr txBox="1"/>
          <p:nvPr/>
        </p:nvSpPr>
        <p:spPr>
          <a:xfrm>
            <a:off x="1054704" y="4780649"/>
            <a:ext cx="10920985" cy="584775"/>
          </a:xfrm>
          <a:prstGeom prst="rect">
            <a:avLst/>
          </a:prstGeom>
          <a:noFill/>
        </p:spPr>
        <p:txBody>
          <a:bodyPr wrap="square" rtlCol="0">
            <a:spAutoFit/>
          </a:bodyPr>
          <a:lstStyle/>
          <a:p>
            <a:r>
              <a:rPr lang="en-US" sz="1600" dirty="0">
                <a:solidFill>
                  <a:srgbClr val="0070C0"/>
                </a:solidFill>
              </a:rPr>
              <a:t>1284862009 |Histologic type of primary malignant neoplasm of cecum and/or colon and/or rectum (observable entity)| </a:t>
            </a:r>
          </a:p>
          <a:p>
            <a:r>
              <a:rPr lang="en-US" sz="1600" b="1" dirty="0">
                <a:solidFill>
                  <a:srgbClr val="0070C0"/>
                </a:solidFill>
              </a:rPr>
              <a:t>=  </a:t>
            </a:r>
            <a:r>
              <a:rPr lang="en-US" sz="1600" dirty="0">
                <a:solidFill>
                  <a:srgbClr val="0070C0"/>
                </a:solidFill>
              </a:rPr>
              <a:t>450948005 |Serrated adenocarcinoma (morphologic abnormality)|</a:t>
            </a:r>
          </a:p>
        </p:txBody>
      </p:sp>
      <p:sp>
        <p:nvSpPr>
          <p:cNvPr id="12" name="TextBox 11">
            <a:extLst>
              <a:ext uri="{FF2B5EF4-FFF2-40B4-BE49-F238E27FC236}">
                <a16:creationId xmlns:a16="http://schemas.microsoft.com/office/drawing/2014/main" id="{3629EF02-3494-385A-29B3-032518957DAE}"/>
              </a:ext>
            </a:extLst>
          </p:cNvPr>
          <p:cNvSpPr txBox="1"/>
          <p:nvPr/>
        </p:nvSpPr>
        <p:spPr>
          <a:xfrm>
            <a:off x="3696930" y="5535561"/>
            <a:ext cx="4257367" cy="646331"/>
          </a:xfrm>
          <a:prstGeom prst="rect">
            <a:avLst/>
          </a:prstGeom>
          <a:noFill/>
        </p:spPr>
        <p:txBody>
          <a:bodyPr wrap="square" rtlCol="0">
            <a:spAutoFit/>
          </a:bodyPr>
          <a:lstStyle/>
          <a:p>
            <a:r>
              <a:rPr lang="en-US" dirty="0"/>
              <a:t>Similar terminology bindings are complete and ready for ICCR review for 24 data sets</a:t>
            </a:r>
          </a:p>
        </p:txBody>
      </p:sp>
    </p:spTree>
    <p:extLst>
      <p:ext uri="{BB962C8B-B14F-4D97-AF65-F5344CB8AC3E}">
        <p14:creationId xmlns:p14="http://schemas.microsoft.com/office/powerpoint/2010/main" val="151810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dissolve">
                                      <p:cBhvr>
                                        <p:cTn id="13" dur="500"/>
                                        <p:tgtEl>
                                          <p:spTgt spid="11">
                                            <p:txEl>
                                              <p:pRg st="0" end="0"/>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Effect transition="in" filter="dissolve">
                                      <p:cBhvr>
                                        <p:cTn id="16" dur="500"/>
                                        <p:tgtEl>
                                          <p:spTgt spid="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2CA998-4CFC-B3DA-B1B2-0F68D7CD0508}"/>
              </a:ext>
            </a:extLst>
          </p:cNvPr>
          <p:cNvSpPr>
            <a:spLocks noGrp="1"/>
          </p:cNvSpPr>
          <p:nvPr>
            <p:ph type="ctrTitle"/>
          </p:nvPr>
        </p:nvSpPr>
        <p:spPr>
          <a:xfrm>
            <a:off x="400049" y="255350"/>
            <a:ext cx="9965921" cy="717239"/>
          </a:xfrm>
        </p:spPr>
        <p:txBody>
          <a:bodyPr/>
          <a:lstStyle/>
          <a:p>
            <a:r>
              <a:rPr lang="en-US" dirty="0"/>
              <a:t>Observable entity defining attributes</a:t>
            </a:r>
          </a:p>
        </p:txBody>
      </p:sp>
      <p:graphicFrame>
        <p:nvGraphicFramePr>
          <p:cNvPr id="5" name="Table 4">
            <a:extLst>
              <a:ext uri="{FF2B5EF4-FFF2-40B4-BE49-F238E27FC236}">
                <a16:creationId xmlns:a16="http://schemas.microsoft.com/office/drawing/2014/main" id="{5A0B46E5-A70C-EAF5-F865-C013444DF27B}"/>
              </a:ext>
            </a:extLst>
          </p:cNvPr>
          <p:cNvGraphicFramePr>
            <a:graphicFrameLocks noGrp="1"/>
          </p:cNvGraphicFramePr>
          <p:nvPr>
            <p:extLst>
              <p:ext uri="{D42A27DB-BD31-4B8C-83A1-F6EECF244321}">
                <p14:modId xmlns:p14="http://schemas.microsoft.com/office/powerpoint/2010/main" val="1310901150"/>
              </p:ext>
            </p:extLst>
          </p:nvPr>
        </p:nvGraphicFramePr>
        <p:xfrm>
          <a:off x="1080655" y="1246909"/>
          <a:ext cx="9651076" cy="5355275"/>
        </p:xfrm>
        <a:graphic>
          <a:graphicData uri="http://schemas.openxmlformats.org/drawingml/2006/table">
            <a:tbl>
              <a:tblPr/>
              <a:tblGrid>
                <a:gridCol w="1945178">
                  <a:extLst>
                    <a:ext uri="{9D8B030D-6E8A-4147-A177-3AD203B41FA5}">
                      <a16:colId xmlns:a16="http://schemas.microsoft.com/office/drawing/2014/main" val="716080979"/>
                    </a:ext>
                  </a:extLst>
                </a:gridCol>
                <a:gridCol w="7705898">
                  <a:extLst>
                    <a:ext uri="{9D8B030D-6E8A-4147-A177-3AD203B41FA5}">
                      <a16:colId xmlns:a16="http://schemas.microsoft.com/office/drawing/2014/main" val="986477978"/>
                    </a:ext>
                  </a:extLst>
                </a:gridCol>
              </a:tblGrid>
              <a:tr h="146100">
                <a:tc>
                  <a:txBody>
                    <a:bodyPr/>
                    <a:lstStyle/>
                    <a:p>
                      <a:pPr algn="l" fontAlgn="t"/>
                      <a:r>
                        <a:rPr lang="en-US" sz="500" b="1" dirty="0">
                          <a:solidFill>
                            <a:srgbClr val="172B4D"/>
                          </a:solidFill>
                          <a:effectLst/>
                        </a:rPr>
                        <a:t>Attribute</a:t>
                      </a:r>
                    </a:p>
                  </a:txBody>
                  <a:tcPr marL="29322" marR="43983" marT="20525" marB="20525">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4F5F7"/>
                    </a:solidFill>
                  </a:tcPr>
                </a:tc>
                <a:tc>
                  <a:txBody>
                    <a:bodyPr/>
                    <a:lstStyle/>
                    <a:p>
                      <a:pPr algn="l" fontAlgn="t"/>
                      <a:r>
                        <a:rPr lang="en-US" sz="500" b="1" dirty="0">
                          <a:solidFill>
                            <a:srgbClr val="172B4D"/>
                          </a:solidFill>
                          <a:effectLst/>
                        </a:rPr>
                        <a:t>Description</a:t>
                      </a:r>
                    </a:p>
                  </a:txBody>
                  <a:tcPr marL="29322" marR="43983" marT="20525" marB="20525">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4F5F7"/>
                    </a:solidFill>
                  </a:tcPr>
                </a:tc>
                <a:extLst>
                  <a:ext uri="{0D108BD9-81ED-4DB2-BD59-A6C34878D82A}">
                    <a16:rowId xmlns:a16="http://schemas.microsoft.com/office/drawing/2014/main" val="1664687989"/>
                  </a:ext>
                </a:extLst>
              </a:tr>
              <a:tr h="827901">
                <a:tc>
                  <a:txBody>
                    <a:bodyPr/>
                    <a:lstStyle/>
                    <a:p>
                      <a:pPr algn="l" fontAlgn="t"/>
                      <a:r>
                        <a:rPr lang="en-US" sz="1100" dirty="0">
                          <a:solidFill>
                            <a:srgbClr val="00CCFF"/>
                          </a:solidFill>
                          <a:effectLst/>
                          <a:hlinkClick r:id="rId2" tooltip="370130000 | Property |"/>
                        </a:rPr>
                        <a:t>|</a:t>
                      </a:r>
                      <a:r>
                        <a:rPr lang="en-US" sz="1100" dirty="0">
                          <a:solidFill>
                            <a:srgbClr val="000000"/>
                          </a:solidFill>
                          <a:effectLst/>
                          <a:hlinkClick r:id="rId2" tooltip="370130000 | Property |"/>
                        </a:rPr>
                        <a:t>Property</a:t>
                      </a:r>
                      <a:r>
                        <a:rPr lang="en-US" sz="1100" dirty="0">
                          <a:solidFill>
                            <a:srgbClr val="00CCFF"/>
                          </a:solidFill>
                          <a:effectLst/>
                          <a:hlinkClick r:id="rId2" tooltip="370130000 | Property |"/>
                        </a:rPr>
                        <a:t>|</a:t>
                      </a:r>
                      <a:endParaRPr lang="en-US" sz="1100" dirty="0">
                        <a:effectLst/>
                      </a:endParaRPr>
                    </a:p>
                  </a:txBody>
                  <a:tcPr marL="29322" marR="29322" marT="20525" marB="20525">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100" dirty="0">
                          <a:effectLst/>
                        </a:rPr>
                        <a:t>This attribute is used to assert the property, or feature, being assessed by the pathologist.  Target values for this attribute include: &lt;&lt;410668003 |Length property (qualifier value)|; &lt;&lt;30001000004102 |Histologic feature (property) (qualifier value)|; &lt;1300001000004107 |Location property (qualifier value)|; 705057003 |Presence (property) (qualifier value)|; 118582008 |Percent (property) (qualifier value)|; 758637006 |Anatomic location (property) (qualifier value)|</a:t>
                      </a:r>
                    </a:p>
                  </a:txBody>
                  <a:tcPr marL="29322" marR="29322" marT="20525" marB="20525">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3136879745"/>
                  </a:ext>
                </a:extLst>
              </a:tr>
              <a:tr h="340900">
                <a:tc>
                  <a:txBody>
                    <a:bodyPr/>
                    <a:lstStyle/>
                    <a:p>
                      <a:pPr algn="l" fontAlgn="t"/>
                      <a:r>
                        <a:rPr lang="en-US" sz="1100">
                          <a:solidFill>
                            <a:srgbClr val="00CCFF"/>
                          </a:solidFill>
                          <a:effectLst/>
                          <a:hlinkClick r:id="rId3" tooltip="704319004 | Inheres in |"/>
                        </a:rPr>
                        <a:t>|</a:t>
                      </a:r>
                      <a:r>
                        <a:rPr lang="en-US" sz="1100">
                          <a:solidFill>
                            <a:srgbClr val="000000"/>
                          </a:solidFill>
                          <a:effectLst/>
                          <a:hlinkClick r:id="rId3" tooltip="704319004 | Inheres in |"/>
                        </a:rPr>
                        <a:t>Inheres in</a:t>
                      </a:r>
                      <a:r>
                        <a:rPr lang="en-US" sz="1100">
                          <a:solidFill>
                            <a:srgbClr val="00CCFF"/>
                          </a:solidFill>
                          <a:effectLst/>
                          <a:hlinkClick r:id="rId3" tooltip="704319004 | Inheres in |"/>
                        </a:rPr>
                        <a:t>|</a:t>
                      </a:r>
                      <a:endParaRPr lang="en-US" sz="1100">
                        <a:effectLst/>
                      </a:endParaRPr>
                    </a:p>
                  </a:txBody>
                  <a:tcPr marL="29322" marR="29322" marT="20525" marB="20525">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100">
                          <a:effectLst/>
                        </a:rPr>
                        <a:t>This attribute is used to assert the entity that carries the property being measured.  In most cases, the target values are &lt;&lt;108369006 |Neoplasm (morphologic abnormality)|</a:t>
                      </a:r>
                    </a:p>
                  </a:txBody>
                  <a:tcPr marL="29322" marR="29322" marT="20525" marB="20525">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665372557"/>
                  </a:ext>
                </a:extLst>
              </a:tr>
              <a:tr h="535700">
                <a:tc>
                  <a:txBody>
                    <a:bodyPr/>
                    <a:lstStyle/>
                    <a:p>
                      <a:pPr algn="l" fontAlgn="t"/>
                      <a:r>
                        <a:rPr lang="en-US" sz="1100">
                          <a:solidFill>
                            <a:srgbClr val="00CCFF"/>
                          </a:solidFill>
                          <a:effectLst/>
                          <a:hlinkClick r:id="rId4" tooltip="718497002 | Inherent location |"/>
                        </a:rPr>
                        <a:t>|</a:t>
                      </a:r>
                      <a:r>
                        <a:rPr lang="en-US" sz="1100">
                          <a:solidFill>
                            <a:srgbClr val="000000"/>
                          </a:solidFill>
                          <a:effectLst/>
                          <a:hlinkClick r:id="rId4" tooltip="718497002 | Inherent location |"/>
                        </a:rPr>
                        <a:t>Inherent location</a:t>
                      </a:r>
                      <a:r>
                        <a:rPr lang="en-US" sz="1100">
                          <a:solidFill>
                            <a:srgbClr val="00CCFF"/>
                          </a:solidFill>
                          <a:effectLst/>
                          <a:hlinkClick r:id="rId4" tooltip="718497002 | Inherent location |"/>
                        </a:rPr>
                        <a:t>|</a:t>
                      </a:r>
                      <a:endParaRPr lang="en-US" sz="1100">
                        <a:effectLst/>
                      </a:endParaRPr>
                    </a:p>
                  </a:txBody>
                  <a:tcPr marL="29322" marR="29322" marT="20525" marB="20525">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100">
                          <a:effectLst/>
                        </a:rPr>
                        <a:t>The inherent location attribute is used to describe the anatomical location of the entity that carries the property being assessed.  In most cases, the inherent location indicates the anatomical location of the primary malignant neoplasm, that is the primary organ affected by the malignancy.</a:t>
                      </a:r>
                    </a:p>
                  </a:txBody>
                  <a:tcPr marL="29322" marR="29322" marT="20525" marB="20525">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2485658209"/>
                  </a:ext>
                </a:extLst>
              </a:tr>
              <a:tr h="313233">
                <a:tc>
                  <a:txBody>
                    <a:bodyPr/>
                    <a:lstStyle/>
                    <a:p>
                      <a:pPr algn="l" fontAlgn="t"/>
                      <a:r>
                        <a:rPr lang="en-US" sz="1100">
                          <a:solidFill>
                            <a:srgbClr val="00CCFF"/>
                          </a:solidFill>
                          <a:effectLst/>
                          <a:hlinkClick r:id="rId5" tooltip="246093002 | Component |"/>
                        </a:rPr>
                        <a:t>|</a:t>
                      </a:r>
                      <a:r>
                        <a:rPr lang="en-US" sz="1100">
                          <a:solidFill>
                            <a:srgbClr val="000000"/>
                          </a:solidFill>
                          <a:effectLst/>
                          <a:hlinkClick r:id="rId5" tooltip="246093002 | Component |"/>
                        </a:rPr>
                        <a:t>Component</a:t>
                      </a:r>
                      <a:r>
                        <a:rPr lang="en-US" sz="1100">
                          <a:solidFill>
                            <a:srgbClr val="00CCFF"/>
                          </a:solidFill>
                          <a:effectLst/>
                          <a:hlinkClick r:id="rId5" tooltip="246093002 | Component |"/>
                        </a:rPr>
                        <a:t>|</a:t>
                      </a:r>
                      <a:endParaRPr lang="en-US" sz="1100">
                        <a:effectLst/>
                      </a:endParaRPr>
                    </a:p>
                  </a:txBody>
                  <a:tcPr marL="29322" marR="29322" marT="20525" marB="20525">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100">
                          <a:effectLst/>
                        </a:rPr>
                        <a:t>This attribute is used to indicate an entity that is being assessed for presence such as necrosis within a neoplasm.  It is also used to represent the numerator in an percent observation.</a:t>
                      </a:r>
                    </a:p>
                  </a:txBody>
                  <a:tcPr marL="29322" marR="29322" marT="20525" marB="20525">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4031999738"/>
                  </a:ext>
                </a:extLst>
              </a:tr>
              <a:tr h="243501">
                <a:tc>
                  <a:txBody>
                    <a:bodyPr/>
                    <a:lstStyle/>
                    <a:p>
                      <a:pPr algn="l" fontAlgn="t"/>
                      <a:r>
                        <a:rPr lang="en-US" sz="1100">
                          <a:solidFill>
                            <a:srgbClr val="00CCFF"/>
                          </a:solidFill>
                          <a:effectLst/>
                          <a:hlinkClick r:id="rId6" tooltip="704325000 | Relative to |"/>
                        </a:rPr>
                        <a:t>|</a:t>
                      </a:r>
                      <a:r>
                        <a:rPr lang="en-US" sz="1100">
                          <a:solidFill>
                            <a:srgbClr val="000000"/>
                          </a:solidFill>
                          <a:effectLst/>
                          <a:hlinkClick r:id="rId6" tooltip="704325000 | Relative to |"/>
                        </a:rPr>
                        <a:t>Relative to</a:t>
                      </a:r>
                      <a:r>
                        <a:rPr lang="en-US" sz="1100">
                          <a:solidFill>
                            <a:srgbClr val="00CCFF"/>
                          </a:solidFill>
                          <a:effectLst/>
                          <a:hlinkClick r:id="rId6" tooltip="704325000 | Relative to |"/>
                        </a:rPr>
                        <a:t>|</a:t>
                      </a:r>
                      <a:endParaRPr lang="en-US" sz="1100">
                        <a:effectLst/>
                      </a:endParaRPr>
                    </a:p>
                  </a:txBody>
                  <a:tcPr marL="29322" marR="29322" marT="20525" marB="20525">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100">
                          <a:effectLst/>
                        </a:rPr>
                        <a:t>This attributed is used for the denominator in a percent or number fraction observable.</a:t>
                      </a:r>
                    </a:p>
                  </a:txBody>
                  <a:tcPr marL="29322" marR="29322" marT="20525" marB="20525">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3336361002"/>
                  </a:ext>
                </a:extLst>
              </a:tr>
              <a:tr h="243501">
                <a:tc>
                  <a:txBody>
                    <a:bodyPr/>
                    <a:lstStyle/>
                    <a:p>
                      <a:pPr algn="l" fontAlgn="t"/>
                      <a:r>
                        <a:rPr lang="en-US" sz="1100">
                          <a:solidFill>
                            <a:srgbClr val="00CCFF"/>
                          </a:solidFill>
                          <a:effectLst/>
                          <a:hlinkClick r:id="rId7" tooltip="704327008 | Direct site |"/>
                        </a:rPr>
                        <a:t>|</a:t>
                      </a:r>
                      <a:r>
                        <a:rPr lang="en-US" sz="1100">
                          <a:solidFill>
                            <a:srgbClr val="000000"/>
                          </a:solidFill>
                          <a:effectLst/>
                          <a:hlinkClick r:id="rId7" tooltip="704327008 | Direct site |"/>
                        </a:rPr>
                        <a:t>Direct site</a:t>
                      </a:r>
                      <a:r>
                        <a:rPr lang="en-US" sz="1100">
                          <a:solidFill>
                            <a:srgbClr val="00CCFF"/>
                          </a:solidFill>
                          <a:effectLst/>
                          <a:hlinkClick r:id="rId7" tooltip="704327008 | Direct site |"/>
                        </a:rPr>
                        <a:t>|</a:t>
                      </a:r>
                      <a:endParaRPr lang="en-US" sz="1100">
                        <a:effectLst/>
                      </a:endParaRPr>
                    </a:p>
                  </a:txBody>
                  <a:tcPr marL="29322" marR="29322" marT="20525" marB="20525">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100">
                          <a:effectLst/>
                        </a:rPr>
                        <a:t>Direct site  is specifically used to define the specimen in which the observation is being made.</a:t>
                      </a:r>
                    </a:p>
                  </a:txBody>
                  <a:tcPr marL="29322" marR="29322" marT="20525" marB="20525">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3167795373"/>
                  </a:ext>
                </a:extLst>
              </a:tr>
              <a:tr h="438300">
                <a:tc>
                  <a:txBody>
                    <a:bodyPr/>
                    <a:lstStyle/>
                    <a:p>
                      <a:pPr algn="l" fontAlgn="t"/>
                      <a:r>
                        <a:rPr lang="en-US" sz="1100">
                          <a:solidFill>
                            <a:srgbClr val="00CCFF"/>
                          </a:solidFill>
                          <a:effectLst/>
                          <a:hlinkClick r:id="rId8" tooltip="246501002 | Technique |"/>
                        </a:rPr>
                        <a:t>|</a:t>
                      </a:r>
                      <a:r>
                        <a:rPr lang="en-US" sz="1100">
                          <a:solidFill>
                            <a:srgbClr val="000000"/>
                          </a:solidFill>
                          <a:effectLst/>
                          <a:hlinkClick r:id="rId8" tooltip="246501002 | Technique |"/>
                        </a:rPr>
                        <a:t>Technique</a:t>
                      </a:r>
                      <a:r>
                        <a:rPr lang="en-US" sz="1100">
                          <a:solidFill>
                            <a:srgbClr val="00CCFF"/>
                          </a:solidFill>
                          <a:effectLst/>
                          <a:hlinkClick r:id="rId8" tooltip="246501002 | Technique |"/>
                        </a:rPr>
                        <a:t>|</a:t>
                      </a:r>
                      <a:endParaRPr lang="en-US" sz="1100">
                        <a:effectLst/>
                      </a:endParaRPr>
                    </a:p>
                  </a:txBody>
                  <a:tcPr marL="29322" marR="29322" marT="20525" marB="20525">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100">
                          <a:effectLst/>
                        </a:rPr>
                        <a:t>Technique is used to define the method by which the observation is being made.  This attribute is used to specific methods of tumor staging, histologic grading methods, direct vision (gross) evaluation, microscopy and immunohistochemistry methods.</a:t>
                      </a:r>
                    </a:p>
                  </a:txBody>
                  <a:tcPr marL="29322" marR="29322" marT="20525" marB="20525">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400372740"/>
                  </a:ext>
                </a:extLst>
              </a:tr>
              <a:tr h="243501">
                <a:tc>
                  <a:txBody>
                    <a:bodyPr/>
                    <a:lstStyle/>
                    <a:p>
                      <a:pPr algn="l" fontAlgn="t"/>
                      <a:r>
                        <a:rPr lang="en-US" sz="1100">
                          <a:solidFill>
                            <a:srgbClr val="00CCFF"/>
                          </a:solidFill>
                          <a:effectLst/>
                          <a:hlinkClick r:id="rId9" tooltip="370134009 | Time aspect |"/>
                        </a:rPr>
                        <a:t>|</a:t>
                      </a:r>
                      <a:r>
                        <a:rPr lang="en-US" sz="1100">
                          <a:solidFill>
                            <a:srgbClr val="000000"/>
                          </a:solidFill>
                          <a:effectLst/>
                          <a:hlinkClick r:id="rId9" tooltip="370134009 | Time aspect |"/>
                        </a:rPr>
                        <a:t>Time aspect</a:t>
                      </a:r>
                      <a:r>
                        <a:rPr lang="en-US" sz="1100">
                          <a:solidFill>
                            <a:srgbClr val="00CCFF"/>
                          </a:solidFill>
                          <a:effectLst/>
                          <a:hlinkClick r:id="rId9" tooltip="370134009 | Time aspect |"/>
                        </a:rPr>
                        <a:t>|</a:t>
                      </a:r>
                      <a:endParaRPr lang="en-US" sz="1100">
                        <a:effectLst/>
                      </a:endParaRPr>
                    </a:p>
                  </a:txBody>
                  <a:tcPr marL="29322" marR="29322" marT="20525" marB="20525">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100">
                          <a:effectLst/>
                        </a:rPr>
                        <a:t>The time aspect for all cancer pathology observable entities is 123029007 |Single point in time (qualifier value)|.</a:t>
                      </a:r>
                    </a:p>
                  </a:txBody>
                  <a:tcPr marL="29322" marR="29322" marT="20525" marB="20525">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510515538"/>
                  </a:ext>
                </a:extLst>
              </a:tr>
              <a:tr h="827901">
                <a:tc>
                  <a:txBody>
                    <a:bodyPr/>
                    <a:lstStyle/>
                    <a:p>
                      <a:pPr algn="l" fontAlgn="t"/>
                      <a:r>
                        <a:rPr lang="en-US" sz="1100">
                          <a:solidFill>
                            <a:srgbClr val="00CCFF"/>
                          </a:solidFill>
                          <a:effectLst/>
                          <a:hlinkClick r:id="rId10" tooltip="370132008 | Scale type |"/>
                        </a:rPr>
                        <a:t>|</a:t>
                      </a:r>
                      <a:r>
                        <a:rPr lang="en-US" sz="1100">
                          <a:solidFill>
                            <a:srgbClr val="000000"/>
                          </a:solidFill>
                          <a:effectLst/>
                          <a:hlinkClick r:id="rId10" tooltip="370132008 | Scale type |"/>
                        </a:rPr>
                        <a:t>Scale type</a:t>
                      </a:r>
                      <a:r>
                        <a:rPr lang="en-US" sz="1100">
                          <a:solidFill>
                            <a:srgbClr val="00CCFF"/>
                          </a:solidFill>
                          <a:effectLst/>
                          <a:hlinkClick r:id="rId10" tooltip="370132008 | Scale type |"/>
                        </a:rPr>
                        <a:t>|</a:t>
                      </a:r>
                      <a:r>
                        <a:rPr lang="en-US" sz="1100">
                          <a:effectLst/>
                        </a:rPr>
                        <a:t> </a:t>
                      </a:r>
                      <a:r>
                        <a:rPr lang="en-US" sz="1100">
                          <a:solidFill>
                            <a:srgbClr val="A00000"/>
                          </a:solidFill>
                          <a:effectLst/>
                        </a:rPr>
                        <a:t> </a:t>
                      </a:r>
                      <a:endParaRPr lang="en-US" sz="1100">
                        <a:effectLst/>
                      </a:endParaRPr>
                    </a:p>
                  </a:txBody>
                  <a:tcPr marL="29322" marR="29322" marT="20525" marB="20525">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100">
                          <a:effectLst/>
                        </a:rPr>
                        <a:t>This attribute is used to describe the evaluation scale used for the observation.  117362005 |Nominal value (qualifier value)| is used to describe observable entities assessing morphologies, body structures, and procedures.   117363000 |Ordinal value (qualifier value)| is used in histologic grade observations and observations indicating the presence, absence or degree of presence.  30766002 |Quantitative (qualifier value)| is used for numerical observations.</a:t>
                      </a:r>
                    </a:p>
                  </a:txBody>
                  <a:tcPr marL="29322" marR="29322" marT="20525" marB="20525">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3013188488"/>
                  </a:ext>
                </a:extLst>
              </a:tr>
              <a:tr h="438300">
                <a:tc>
                  <a:txBody>
                    <a:bodyPr/>
                    <a:lstStyle/>
                    <a:p>
                      <a:pPr algn="l" fontAlgn="t"/>
                      <a:r>
                        <a:rPr lang="en-US" sz="1100">
                          <a:solidFill>
                            <a:srgbClr val="00CCFF"/>
                          </a:solidFill>
                          <a:effectLst/>
                          <a:hlinkClick r:id="rId11" tooltip="704321009 | Characterizes |"/>
                        </a:rPr>
                        <a:t>|</a:t>
                      </a:r>
                      <a:r>
                        <a:rPr lang="en-US" sz="1100">
                          <a:solidFill>
                            <a:srgbClr val="000000"/>
                          </a:solidFill>
                          <a:effectLst/>
                          <a:hlinkClick r:id="rId11" tooltip="704321009 | Characterizes |"/>
                        </a:rPr>
                        <a:t>Characterizes</a:t>
                      </a:r>
                      <a:r>
                        <a:rPr lang="en-US" sz="1100">
                          <a:solidFill>
                            <a:srgbClr val="00CCFF"/>
                          </a:solidFill>
                          <a:effectLst/>
                          <a:hlinkClick r:id="rId11" tooltip="704321009 | Characterizes |"/>
                        </a:rPr>
                        <a:t>|</a:t>
                      </a:r>
                      <a:endParaRPr lang="en-US" sz="1100">
                        <a:effectLst/>
                      </a:endParaRPr>
                    </a:p>
                  </a:txBody>
                  <a:tcPr marL="29322" marR="29322" marT="20525" marB="20525">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100">
                          <a:effectLst/>
                        </a:rPr>
                        <a:t>Characterizes is used to represent the underlying processes of the neoplasm. These include &lt;&lt;1204295007 |Malignant proliferation of neoplasm (qualifier value)| and 1255587009 |Regression of neoplasm (qualifier value)|</a:t>
                      </a:r>
                    </a:p>
                  </a:txBody>
                  <a:tcPr marL="29322" marR="29322" marT="20525" marB="20525">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31662736"/>
                  </a:ext>
                </a:extLst>
              </a:tr>
              <a:tr h="535700">
                <a:tc>
                  <a:txBody>
                    <a:bodyPr/>
                    <a:lstStyle/>
                    <a:p>
                      <a:pPr algn="l" fontAlgn="t"/>
                      <a:r>
                        <a:rPr lang="en-US" sz="1100">
                          <a:solidFill>
                            <a:srgbClr val="00CCFF"/>
                          </a:solidFill>
                          <a:effectLst/>
                          <a:hlinkClick r:id="rId12" tooltip="1003703000 | Process extends to |"/>
                        </a:rPr>
                        <a:t>|</a:t>
                      </a:r>
                      <a:r>
                        <a:rPr lang="en-US" sz="1100">
                          <a:solidFill>
                            <a:srgbClr val="000000"/>
                          </a:solidFill>
                          <a:effectLst/>
                          <a:hlinkClick r:id="rId12" tooltip="1003703000 | Process extends to |"/>
                        </a:rPr>
                        <a:t>Process extends to</a:t>
                      </a:r>
                      <a:r>
                        <a:rPr lang="en-US" sz="1100">
                          <a:solidFill>
                            <a:srgbClr val="00CCFF"/>
                          </a:solidFill>
                          <a:effectLst/>
                          <a:hlinkClick r:id="rId12" tooltip="1003703000 | Process extends to |"/>
                        </a:rPr>
                        <a:t>|</a:t>
                      </a:r>
                      <a:endParaRPr lang="en-US" sz="1100">
                        <a:effectLst/>
                      </a:endParaRPr>
                    </a:p>
                  </a:txBody>
                  <a:tcPr marL="29322" marR="29322" marT="20525" marB="20525">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100" dirty="0">
                          <a:effectLst/>
                        </a:rPr>
                        <a:t>This attribute is used to define the "end point" of the process indicated by the characterized attribute/value pair.  In most concepts, this associated value of this attribute is &lt;&lt;123037004 |Body structure (body structure)| to indicate where the neoplasm has grown or metastasized.</a:t>
                      </a:r>
                    </a:p>
                  </a:txBody>
                  <a:tcPr marL="29322" marR="29322" marT="20525" marB="20525">
                    <a:lnL w="7620" cap="flat" cmpd="sng" algn="ctr">
                      <a:solidFill>
                        <a:srgbClr val="C1C7D0"/>
                      </a:solidFill>
                      <a:prstDash val="solid"/>
                      <a:round/>
                      <a:headEnd type="none" w="med" len="med"/>
                      <a:tailEnd type="none" w="med" len="med"/>
                    </a:lnL>
                    <a:lnR w="7620" cap="flat" cmpd="sng" algn="ctr">
                      <a:solidFill>
                        <a:srgbClr val="C1C7D0"/>
                      </a:solidFill>
                      <a:prstDash val="solid"/>
                      <a:round/>
                      <a:headEnd type="none" w="med" len="med"/>
                      <a:tailEnd type="none" w="med" len="med"/>
                    </a:lnR>
                    <a:lnT w="7620" cap="flat" cmpd="sng" algn="ctr">
                      <a:solidFill>
                        <a:srgbClr val="C1C7D0"/>
                      </a:solidFill>
                      <a:prstDash val="solid"/>
                      <a:round/>
                      <a:headEnd type="none" w="med" len="med"/>
                      <a:tailEnd type="none" w="med" len="med"/>
                    </a:lnT>
                    <a:lnB w="7620"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3528237457"/>
                  </a:ext>
                </a:extLst>
              </a:tr>
            </a:tbl>
          </a:graphicData>
        </a:graphic>
      </p:graphicFrame>
    </p:spTree>
    <p:extLst>
      <p:ext uri="{BB962C8B-B14F-4D97-AF65-F5344CB8AC3E}">
        <p14:creationId xmlns:p14="http://schemas.microsoft.com/office/powerpoint/2010/main" val="1380280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5272862-29D3-4156-37AF-DB75BDBF90BD}"/>
              </a:ext>
            </a:extLst>
          </p:cNvPr>
          <p:cNvSpPr>
            <a:spLocks noGrp="1"/>
          </p:cNvSpPr>
          <p:nvPr>
            <p:ph type="pic" idx="2"/>
          </p:nvPr>
        </p:nvSpPr>
        <p:spPr/>
        <p:txBody>
          <a:bodyPr/>
          <a:lstStyle/>
          <a:p>
            <a:endParaRPr lang="en-US"/>
          </a:p>
        </p:txBody>
      </p:sp>
      <p:sp>
        <p:nvSpPr>
          <p:cNvPr id="3" name="Title 2">
            <a:extLst>
              <a:ext uri="{FF2B5EF4-FFF2-40B4-BE49-F238E27FC236}">
                <a16:creationId xmlns:a16="http://schemas.microsoft.com/office/drawing/2014/main" id="{4377E4BB-4FD0-C24B-DDE7-D4C8A04BF173}"/>
              </a:ext>
            </a:extLst>
          </p:cNvPr>
          <p:cNvSpPr>
            <a:spLocks noGrp="1"/>
          </p:cNvSpPr>
          <p:nvPr>
            <p:ph type="ctrTitle"/>
          </p:nvPr>
        </p:nvSpPr>
        <p:spPr>
          <a:xfrm>
            <a:off x="400049" y="255350"/>
            <a:ext cx="9350779" cy="858555"/>
          </a:xfrm>
        </p:spPr>
        <p:txBody>
          <a:bodyPr/>
          <a:lstStyle/>
          <a:p>
            <a:r>
              <a:rPr lang="en-US" dirty="0"/>
              <a:t>Where to find content in browser</a:t>
            </a:r>
          </a:p>
        </p:txBody>
      </p:sp>
      <p:sp>
        <p:nvSpPr>
          <p:cNvPr id="5" name="TextBox 4">
            <a:extLst>
              <a:ext uri="{FF2B5EF4-FFF2-40B4-BE49-F238E27FC236}">
                <a16:creationId xmlns:a16="http://schemas.microsoft.com/office/drawing/2014/main" id="{29A6C931-380C-7A26-1465-9C9ED2BDF5A3}"/>
              </a:ext>
            </a:extLst>
          </p:cNvPr>
          <p:cNvSpPr txBox="1"/>
          <p:nvPr/>
        </p:nvSpPr>
        <p:spPr>
          <a:xfrm>
            <a:off x="400049" y="1281978"/>
            <a:ext cx="11387139" cy="5016758"/>
          </a:xfrm>
          <a:prstGeom prst="rect">
            <a:avLst/>
          </a:prstGeom>
          <a:noFill/>
        </p:spPr>
        <p:txBody>
          <a:bodyPr wrap="square" rtlCol="0">
            <a:spAutoFit/>
          </a:bodyPr>
          <a:lstStyle/>
          <a:p>
            <a:pPr marL="342900" indent="-342900">
              <a:buFont typeface="Arial" panose="020B0604020202020204" pitchFamily="34" charset="0"/>
              <a:buChar char="•"/>
            </a:pPr>
            <a:r>
              <a:rPr lang="en-US" sz="2000" dirty="0"/>
              <a:t>Majority of “question” content &lt;&lt;1145211006 |Proliferative mass observable (observable entity)| and &lt;&lt;1149283006 |Tissue specimen observable (observable entity)|</a:t>
            </a:r>
            <a:br>
              <a:rPr lang="en-US" sz="2000" dirty="0"/>
            </a:br>
            <a:endParaRPr lang="en-US" sz="2000" dirty="0"/>
          </a:p>
          <a:p>
            <a:pPr marL="342900" indent="-342900">
              <a:buFont typeface="Arial" panose="020B0604020202020204" pitchFamily="34" charset="0"/>
              <a:buChar char="•"/>
            </a:pPr>
            <a:r>
              <a:rPr lang="en-US" sz="2000" dirty="0"/>
              <a:t>”Answer” content is found in hierarchies consistent with Property target Concept in Observable entity definition.</a:t>
            </a:r>
          </a:p>
          <a:p>
            <a:pPr lvl="3"/>
            <a:r>
              <a:rPr lang="en-US" sz="2000" dirty="0"/>
              <a:t>	-Example: Presence (property):</a:t>
            </a:r>
          </a:p>
          <a:p>
            <a:pPr lvl="3"/>
            <a:r>
              <a:rPr lang="en-US" sz="2000" dirty="0"/>
              <a:t>	 &lt; 272519000 |Absence findings (qualifier value)| or</a:t>
            </a:r>
            <a:br>
              <a:rPr lang="en-US" sz="2000" dirty="0"/>
            </a:br>
            <a:r>
              <a:rPr lang="en-US" sz="2000" dirty="0"/>
              <a:t>	 &lt; 260411009 |Presence findings (qualifier value)|</a:t>
            </a:r>
            <a:br>
              <a:rPr lang="en-US" sz="2000" dirty="0"/>
            </a:br>
            <a:endParaRPr lang="en-US" sz="2000" dirty="0"/>
          </a:p>
          <a:p>
            <a:pPr lvl="3"/>
            <a:r>
              <a:rPr lang="en-US" sz="2000" dirty="0"/>
              <a:t>	-Example: Anatomic location (property):</a:t>
            </a:r>
          </a:p>
          <a:p>
            <a:pPr lvl="3"/>
            <a:r>
              <a:rPr lang="en-US" sz="2000" dirty="0"/>
              <a:t>	  &lt;&lt;91723000 |Anatomical structure (body structure)|</a:t>
            </a:r>
            <a:br>
              <a:rPr lang="en-US" sz="2000" dirty="0"/>
            </a:br>
            <a:endParaRPr lang="en-US" sz="2000" dirty="0"/>
          </a:p>
          <a:p>
            <a:pPr marL="342900" lvl="3" indent="-342900">
              <a:buFont typeface="Arial" panose="020B0604020202020204" pitchFamily="34" charset="0"/>
              <a:buChar char="•"/>
            </a:pPr>
            <a:r>
              <a:rPr lang="en-US" sz="2000" dirty="0"/>
              <a:t>Important:  Many historical observable entity concepts developed by the College of American Pathologists (effective dates 2001/2002) are primitive</a:t>
            </a:r>
            <a:br>
              <a:rPr lang="en-US" sz="2000" dirty="0"/>
            </a:br>
            <a:endParaRPr lang="en-US" sz="2000" dirty="0"/>
          </a:p>
          <a:p>
            <a:pPr marL="342900" lvl="3" indent="-342900">
              <a:buFont typeface="Arial" panose="020B0604020202020204" pitchFamily="34" charset="0"/>
              <a:buChar char="•"/>
            </a:pPr>
            <a:r>
              <a:rPr lang="en-US" sz="2000" i="1" dirty="0"/>
              <a:t>MOST</a:t>
            </a:r>
            <a:r>
              <a:rPr lang="en-US" sz="2000" dirty="0"/>
              <a:t> but not all new concepts are fully defined.  </a:t>
            </a:r>
          </a:p>
        </p:txBody>
      </p:sp>
    </p:spTree>
    <p:extLst>
      <p:ext uri="{BB962C8B-B14F-4D97-AF65-F5344CB8AC3E}">
        <p14:creationId xmlns:p14="http://schemas.microsoft.com/office/powerpoint/2010/main" val="1839838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AF254DA-2699-B25E-EFD5-984AE2676CBB}"/>
              </a:ext>
            </a:extLst>
          </p:cNvPr>
          <p:cNvSpPr>
            <a:spLocks noGrp="1"/>
          </p:cNvSpPr>
          <p:nvPr>
            <p:ph type="pic" idx="2"/>
          </p:nvPr>
        </p:nvSpPr>
        <p:spPr/>
        <p:txBody>
          <a:bodyPr/>
          <a:lstStyle/>
          <a:p>
            <a:endParaRPr lang="en-US"/>
          </a:p>
        </p:txBody>
      </p:sp>
      <p:sp>
        <p:nvSpPr>
          <p:cNvPr id="3" name="Title 2">
            <a:extLst>
              <a:ext uri="{FF2B5EF4-FFF2-40B4-BE49-F238E27FC236}">
                <a16:creationId xmlns:a16="http://schemas.microsoft.com/office/drawing/2014/main" id="{1FA80840-FDD9-C487-4FDB-2540CE1C0A5B}"/>
              </a:ext>
            </a:extLst>
          </p:cNvPr>
          <p:cNvSpPr>
            <a:spLocks noGrp="1"/>
          </p:cNvSpPr>
          <p:nvPr>
            <p:ph type="ctrTitle"/>
          </p:nvPr>
        </p:nvSpPr>
        <p:spPr>
          <a:xfrm>
            <a:off x="400050" y="255350"/>
            <a:ext cx="8885266" cy="683988"/>
          </a:xfrm>
        </p:spPr>
        <p:txBody>
          <a:bodyPr/>
          <a:lstStyle/>
          <a:p>
            <a:r>
              <a:rPr lang="en-US" dirty="0"/>
              <a:t>Examples of terminology bindings</a:t>
            </a:r>
          </a:p>
        </p:txBody>
      </p:sp>
      <p:sp>
        <p:nvSpPr>
          <p:cNvPr id="5" name="TextBox 4">
            <a:extLst>
              <a:ext uri="{FF2B5EF4-FFF2-40B4-BE49-F238E27FC236}">
                <a16:creationId xmlns:a16="http://schemas.microsoft.com/office/drawing/2014/main" id="{E95FD941-B426-528C-A715-17B67505A6E4}"/>
              </a:ext>
            </a:extLst>
          </p:cNvPr>
          <p:cNvSpPr txBox="1"/>
          <p:nvPr/>
        </p:nvSpPr>
        <p:spPr>
          <a:xfrm>
            <a:off x="520064" y="939338"/>
            <a:ext cx="11238549" cy="1600438"/>
          </a:xfrm>
          <a:prstGeom prst="rect">
            <a:avLst/>
          </a:prstGeom>
          <a:noFill/>
        </p:spPr>
        <p:txBody>
          <a:bodyPr wrap="square" rtlCol="0">
            <a:spAutoFit/>
          </a:bodyPr>
          <a:lstStyle/>
          <a:p>
            <a:pPr marL="285750" indent="-285750">
              <a:buFont typeface="Arial" panose="020B0604020202020204" pitchFamily="34" charset="0"/>
              <a:buChar char="•"/>
            </a:pPr>
            <a:r>
              <a:rPr lang="en-US" dirty="0"/>
              <a:t>Association of synoptic data elements with properly constructed SNOMED CT concepts critical to effective, reliable and consistent implementation</a:t>
            </a:r>
            <a:br>
              <a:rPr lang="en-US" dirty="0"/>
            </a:br>
            <a:endParaRPr lang="en-US" dirty="0"/>
          </a:p>
          <a:p>
            <a:pPr marL="285750" indent="-285750">
              <a:buFont typeface="Arial" panose="020B0604020202020204" pitchFamily="34" charset="0"/>
              <a:buChar char="•"/>
            </a:pPr>
            <a:r>
              <a:rPr lang="en-US" dirty="0"/>
              <a:t>SNOMED International and CSRWG can provide initial bindings, BUT users should confirm with national/regional authorities for prescribed bindings (e.g., CAP, ICCR, RCPA, </a:t>
            </a:r>
            <a:r>
              <a:rPr lang="en-US" dirty="0" err="1"/>
              <a:t>RCPath</a:t>
            </a:r>
            <a:r>
              <a:rPr lang="en-US" dirty="0"/>
              <a:t>)</a:t>
            </a:r>
          </a:p>
          <a:p>
            <a:endParaRPr lang="en-US" dirty="0"/>
          </a:p>
          <a:p>
            <a:endParaRPr lang="en-US" dirty="0"/>
          </a:p>
        </p:txBody>
      </p:sp>
      <p:graphicFrame>
        <p:nvGraphicFramePr>
          <p:cNvPr id="6" name="Table 5">
            <a:extLst>
              <a:ext uri="{FF2B5EF4-FFF2-40B4-BE49-F238E27FC236}">
                <a16:creationId xmlns:a16="http://schemas.microsoft.com/office/drawing/2014/main" id="{DD88A239-9FBA-28A6-215C-2B69E2B48341}"/>
              </a:ext>
            </a:extLst>
          </p:cNvPr>
          <p:cNvGraphicFramePr>
            <a:graphicFrameLocks noGrp="1"/>
          </p:cNvGraphicFramePr>
          <p:nvPr>
            <p:extLst>
              <p:ext uri="{D42A27DB-BD31-4B8C-83A1-F6EECF244321}">
                <p14:modId xmlns:p14="http://schemas.microsoft.com/office/powerpoint/2010/main" val="3311169696"/>
              </p:ext>
            </p:extLst>
          </p:nvPr>
        </p:nvGraphicFramePr>
        <p:xfrm>
          <a:off x="433387" y="2500314"/>
          <a:ext cx="11358562" cy="3564613"/>
        </p:xfrm>
        <a:graphic>
          <a:graphicData uri="http://schemas.openxmlformats.org/drawingml/2006/table">
            <a:tbl>
              <a:tblPr firstRow="1">
                <a:tableStyleId>{3C2FFA5D-87B4-456A-9821-1D502468CF0F}</a:tableStyleId>
              </a:tblPr>
              <a:tblGrid>
                <a:gridCol w="4119564">
                  <a:extLst>
                    <a:ext uri="{9D8B030D-6E8A-4147-A177-3AD203B41FA5}">
                      <a16:colId xmlns:a16="http://schemas.microsoft.com/office/drawing/2014/main" val="1597047320"/>
                    </a:ext>
                  </a:extLst>
                </a:gridCol>
                <a:gridCol w="2690810">
                  <a:extLst>
                    <a:ext uri="{9D8B030D-6E8A-4147-A177-3AD203B41FA5}">
                      <a16:colId xmlns:a16="http://schemas.microsoft.com/office/drawing/2014/main" val="1729426936"/>
                    </a:ext>
                  </a:extLst>
                </a:gridCol>
                <a:gridCol w="4548188">
                  <a:extLst>
                    <a:ext uri="{9D8B030D-6E8A-4147-A177-3AD203B41FA5}">
                      <a16:colId xmlns:a16="http://schemas.microsoft.com/office/drawing/2014/main" val="4081646554"/>
                    </a:ext>
                  </a:extLst>
                </a:gridCol>
              </a:tblGrid>
              <a:tr h="449885">
                <a:tc>
                  <a:txBody>
                    <a:bodyPr/>
                    <a:lstStyle/>
                    <a:p>
                      <a:pPr algn="ctr" rtl="0" fontAlgn="base"/>
                      <a:r>
                        <a:rPr lang="en-US" sz="1100" b="0" dirty="0">
                          <a:solidFill>
                            <a:srgbClr val="444444"/>
                          </a:solidFill>
                          <a:effectLst/>
                        </a:rPr>
                        <a:t> </a:t>
                      </a:r>
                      <a:r>
                        <a:rPr lang="en-US" sz="1100" b="0" dirty="0">
                          <a:solidFill>
                            <a:schemeClr val="bg1"/>
                          </a:solidFill>
                          <a:effectLst/>
                        </a:rPr>
                        <a:t>Question SCTID</a:t>
                      </a:r>
                      <a:endParaRPr lang="en-US" sz="1100" b="0" i="0" dirty="0">
                        <a:effectLst/>
                      </a:endParaRPr>
                    </a:p>
                  </a:txBody>
                  <a:tcPr marL="37085" marR="37085" marT="18543" marB="18543"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1" dirty="0">
                          <a:solidFill>
                            <a:schemeClr val="bg1"/>
                          </a:solidFill>
                          <a:effectLst/>
                        </a:rPr>
                        <a:t>Description</a:t>
                      </a:r>
                      <a:endParaRPr lang="en-US" sz="1100" dirty="0">
                        <a:solidFill>
                          <a:schemeClr val="bg1"/>
                        </a:solidFill>
                        <a:effectLst/>
                      </a:endParaRPr>
                    </a:p>
                  </a:txBody>
                  <a:tcPr marL="37085" marR="37085" marT="18543" marB="18543"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0" dirty="0">
                          <a:solidFill>
                            <a:srgbClr val="444444"/>
                          </a:solidFill>
                          <a:effectLst/>
                        </a:rPr>
                        <a:t> </a:t>
                      </a:r>
                      <a:r>
                        <a:rPr lang="en-US" sz="1100" b="0" dirty="0">
                          <a:solidFill>
                            <a:schemeClr val="bg1"/>
                          </a:solidFill>
                          <a:effectLst/>
                        </a:rPr>
                        <a:t>Answer SCTID</a:t>
                      </a:r>
                      <a:r>
                        <a:rPr lang="en-US" sz="1100" b="0" dirty="0">
                          <a:solidFill>
                            <a:srgbClr val="444444"/>
                          </a:solidFill>
                          <a:effectLst/>
                        </a:rPr>
                        <a:t> </a:t>
                      </a:r>
                      <a:endParaRPr lang="en-US" sz="1100" b="0" i="0" dirty="0">
                        <a:effectLst/>
                      </a:endParaRPr>
                    </a:p>
                  </a:txBody>
                  <a:tcPr marL="37085" marR="37085" marT="18543" marB="18543" anchor="ctr"/>
                </a:tc>
                <a:extLst>
                  <a:ext uri="{0D108BD9-81ED-4DB2-BD59-A6C34878D82A}">
                    <a16:rowId xmlns:a16="http://schemas.microsoft.com/office/drawing/2014/main" val="2215052856"/>
                  </a:ext>
                </a:extLst>
              </a:tr>
              <a:tr h="778682">
                <a:tc>
                  <a:txBody>
                    <a:bodyPr/>
                    <a:lstStyle/>
                    <a:p>
                      <a:pPr fontAlgn="ctr"/>
                      <a:endParaRPr lang="en-US" sz="1100" dirty="0">
                        <a:effectLst/>
                      </a:endParaRPr>
                    </a:p>
                    <a:p>
                      <a:pPr algn="just" rtl="0" fontAlgn="base"/>
                      <a:r>
                        <a:rPr lang="en-US" sz="1100" b="0" dirty="0">
                          <a:solidFill>
                            <a:srgbClr val="000000"/>
                          </a:solidFill>
                          <a:effectLst/>
                        </a:rPr>
                        <a:t>911750741000004104 |Histologic type of primary malignant neoplasm of lung (observable entity)| </a:t>
                      </a:r>
                      <a:endParaRPr lang="en-US" sz="1100" b="0" i="0" dirty="0">
                        <a:effectLst/>
                        <a:latin typeface="+mn-lt"/>
                      </a:endParaRPr>
                    </a:p>
                  </a:txBody>
                  <a:tcPr marL="37085" marR="37085" marT="18543" marB="18543" anchor="ctr"/>
                </a:tc>
                <a:tc>
                  <a:txBody>
                    <a:bodyPr/>
                    <a:lstStyle/>
                    <a:p>
                      <a:pPr fontAlgn="ctr"/>
                      <a:endParaRPr lang="en-US" sz="1100" dirty="0">
                        <a:effectLst/>
                      </a:endParaRPr>
                    </a:p>
                    <a:p>
                      <a:pPr algn="just" rtl="0" fontAlgn="base"/>
                      <a:r>
                        <a:rPr lang="en-US" sz="1100" b="0" dirty="0">
                          <a:solidFill>
                            <a:srgbClr val="000000"/>
                          </a:solidFill>
                          <a:effectLst/>
                        </a:rPr>
                        <a:t>Squamous cell carcinoma </a:t>
                      </a:r>
                      <a:endParaRPr lang="en-US" sz="1100" b="0" i="0" dirty="0">
                        <a:effectLst/>
                        <a:latin typeface="+mn-lt"/>
                      </a:endParaRPr>
                    </a:p>
                  </a:txBody>
                  <a:tcPr marL="37085" marR="37085" marT="18543" marB="18543" anchor="ctr"/>
                </a:tc>
                <a:tc>
                  <a:txBody>
                    <a:bodyPr/>
                    <a:lstStyle/>
                    <a:p>
                      <a:pPr fontAlgn="ctr"/>
                      <a:endParaRPr lang="en-US" sz="1100" dirty="0">
                        <a:effectLst/>
                      </a:endParaRPr>
                    </a:p>
                    <a:p>
                      <a:pPr algn="just" rtl="0" fontAlgn="base"/>
                      <a:r>
                        <a:rPr lang="en-US" sz="1100" b="0" dirty="0">
                          <a:solidFill>
                            <a:srgbClr val="000000"/>
                          </a:solidFill>
                          <a:effectLst/>
                        </a:rPr>
                        <a:t>1162767002 |Squamous cell carcinoma (morphologic abnormality)| </a:t>
                      </a:r>
                      <a:endParaRPr lang="en-US" sz="1100" b="0" i="0" dirty="0">
                        <a:effectLst/>
                        <a:latin typeface="+mn-lt"/>
                      </a:endParaRPr>
                    </a:p>
                  </a:txBody>
                  <a:tcPr marL="37085" marR="37085" marT="18543" marB="18543" anchor="ctr"/>
                </a:tc>
                <a:extLst>
                  <a:ext uri="{0D108BD9-81ED-4DB2-BD59-A6C34878D82A}">
                    <a16:rowId xmlns:a16="http://schemas.microsoft.com/office/drawing/2014/main" val="409971303"/>
                  </a:ext>
                </a:extLst>
              </a:tr>
              <a:tr h="778682">
                <a:tc>
                  <a:txBody>
                    <a:bodyPr/>
                    <a:lstStyle/>
                    <a:p>
                      <a:pPr fontAlgn="ctr"/>
                      <a:endParaRPr lang="en-US" sz="1100" dirty="0">
                        <a:effectLst/>
                      </a:endParaRPr>
                    </a:p>
                    <a:p>
                      <a:pPr algn="just" rtl="0" fontAlgn="base"/>
                      <a:r>
                        <a:rPr lang="en-US" sz="1100" b="0" dirty="0">
                          <a:solidFill>
                            <a:srgbClr val="000000"/>
                          </a:solidFill>
                          <a:effectLst/>
                        </a:rPr>
                        <a:t>911750741000004104 |Histologic type of primary malignant neoplasm of lung (observable entity)| </a:t>
                      </a:r>
                      <a:endParaRPr lang="en-US" sz="1100" b="0" i="0" dirty="0">
                        <a:effectLst/>
                        <a:latin typeface="+mn-lt"/>
                      </a:endParaRPr>
                    </a:p>
                  </a:txBody>
                  <a:tcPr marL="37085" marR="37085" marT="18543" marB="18543" anchor="ctr"/>
                </a:tc>
                <a:tc>
                  <a:txBody>
                    <a:bodyPr/>
                    <a:lstStyle/>
                    <a:p>
                      <a:pPr fontAlgn="ctr"/>
                      <a:endParaRPr lang="en-US" sz="1100" dirty="0">
                        <a:effectLst/>
                      </a:endParaRPr>
                    </a:p>
                    <a:p>
                      <a:pPr algn="just" rtl="0" fontAlgn="base"/>
                      <a:r>
                        <a:rPr lang="en-US" sz="1100" b="0" dirty="0">
                          <a:solidFill>
                            <a:srgbClr val="000000"/>
                          </a:solidFill>
                          <a:effectLst/>
                        </a:rPr>
                        <a:t>Keratinizing </a:t>
                      </a:r>
                      <a:endParaRPr lang="en-US" sz="1100" b="0" i="0" dirty="0">
                        <a:effectLst/>
                        <a:latin typeface="+mn-lt"/>
                      </a:endParaRPr>
                    </a:p>
                  </a:txBody>
                  <a:tcPr marL="37085" marR="37085" marT="18543" marB="18543" anchor="ctr"/>
                </a:tc>
                <a:tc>
                  <a:txBody>
                    <a:bodyPr/>
                    <a:lstStyle/>
                    <a:p>
                      <a:pPr fontAlgn="ctr"/>
                      <a:endParaRPr lang="en-US" sz="1100" dirty="0">
                        <a:effectLst/>
                      </a:endParaRPr>
                    </a:p>
                    <a:p>
                      <a:pPr algn="just" rtl="0" fontAlgn="base"/>
                      <a:r>
                        <a:rPr lang="en-US" sz="1100" b="0" dirty="0">
                          <a:solidFill>
                            <a:srgbClr val="000000"/>
                          </a:solidFill>
                          <a:effectLst/>
                        </a:rPr>
                        <a:t>18048008 |Squamous cell carcinoma, keratinizing (morphologic abnormality)| </a:t>
                      </a:r>
                      <a:endParaRPr lang="en-US" sz="1100" b="0" i="0" dirty="0">
                        <a:effectLst/>
                        <a:latin typeface="+mn-lt"/>
                      </a:endParaRPr>
                    </a:p>
                  </a:txBody>
                  <a:tcPr marL="37085" marR="37085" marT="18543" marB="18543" anchor="ctr"/>
                </a:tc>
                <a:extLst>
                  <a:ext uri="{0D108BD9-81ED-4DB2-BD59-A6C34878D82A}">
                    <a16:rowId xmlns:a16="http://schemas.microsoft.com/office/drawing/2014/main" val="94983946"/>
                  </a:ext>
                </a:extLst>
              </a:tr>
              <a:tr h="778682">
                <a:tc>
                  <a:txBody>
                    <a:bodyPr/>
                    <a:lstStyle/>
                    <a:p>
                      <a:pPr fontAlgn="ctr"/>
                      <a:endParaRPr lang="en-US" sz="1100" dirty="0">
                        <a:effectLst/>
                      </a:endParaRPr>
                    </a:p>
                    <a:p>
                      <a:pPr algn="just" rtl="0" fontAlgn="base"/>
                      <a:r>
                        <a:rPr lang="en-US" sz="1100" b="0" dirty="0">
                          <a:solidFill>
                            <a:srgbClr val="000000"/>
                          </a:solidFill>
                          <a:effectLst/>
                        </a:rPr>
                        <a:t>911750741000004104 |Histologic type of primary malignant neoplasm of lung (observable entity)| </a:t>
                      </a:r>
                      <a:endParaRPr lang="en-US" sz="1100" b="0" i="0" dirty="0">
                        <a:effectLst/>
                        <a:latin typeface="+mn-lt"/>
                      </a:endParaRPr>
                    </a:p>
                  </a:txBody>
                  <a:tcPr marL="37085" marR="37085" marT="18543" marB="18543" anchor="ctr"/>
                </a:tc>
                <a:tc>
                  <a:txBody>
                    <a:bodyPr/>
                    <a:lstStyle/>
                    <a:p>
                      <a:pPr fontAlgn="ctr"/>
                      <a:endParaRPr lang="en-US" sz="1100">
                        <a:effectLst/>
                      </a:endParaRPr>
                    </a:p>
                    <a:p>
                      <a:pPr algn="just" rtl="0" fontAlgn="base"/>
                      <a:r>
                        <a:rPr lang="en-US" sz="1100" b="0">
                          <a:solidFill>
                            <a:srgbClr val="000000"/>
                          </a:solidFill>
                          <a:effectLst/>
                        </a:rPr>
                        <a:t>Non-keratinizing </a:t>
                      </a:r>
                      <a:endParaRPr lang="en-US" sz="1100" b="0" i="0">
                        <a:effectLst/>
                        <a:latin typeface="+mn-lt"/>
                      </a:endParaRPr>
                    </a:p>
                  </a:txBody>
                  <a:tcPr marL="37085" marR="37085" marT="18543" marB="18543" anchor="ctr"/>
                </a:tc>
                <a:tc>
                  <a:txBody>
                    <a:bodyPr/>
                    <a:lstStyle/>
                    <a:p>
                      <a:pPr fontAlgn="ctr"/>
                      <a:endParaRPr lang="en-US" sz="1100" dirty="0">
                        <a:effectLst/>
                      </a:endParaRPr>
                    </a:p>
                    <a:p>
                      <a:pPr algn="just" rtl="0" fontAlgn="base"/>
                      <a:r>
                        <a:rPr lang="en-US" sz="1100" b="0" dirty="0">
                          <a:solidFill>
                            <a:srgbClr val="000000"/>
                          </a:solidFill>
                          <a:effectLst/>
                        </a:rPr>
                        <a:t>45490001 |Squamous cell carcinoma, large cell, nonkeratinizing (morphologic abnormality)| </a:t>
                      </a:r>
                      <a:endParaRPr lang="en-US" sz="1100" b="0" i="0" dirty="0">
                        <a:effectLst/>
                        <a:latin typeface="+mn-lt"/>
                      </a:endParaRPr>
                    </a:p>
                  </a:txBody>
                  <a:tcPr marL="37085" marR="37085" marT="18543" marB="18543" anchor="ctr"/>
                </a:tc>
                <a:extLst>
                  <a:ext uri="{0D108BD9-81ED-4DB2-BD59-A6C34878D82A}">
                    <a16:rowId xmlns:a16="http://schemas.microsoft.com/office/drawing/2014/main" val="336324931"/>
                  </a:ext>
                </a:extLst>
              </a:tr>
              <a:tr h="778682">
                <a:tc>
                  <a:txBody>
                    <a:bodyPr/>
                    <a:lstStyle/>
                    <a:p>
                      <a:pPr fontAlgn="ctr"/>
                      <a:endParaRPr lang="en-US" sz="1100" dirty="0">
                        <a:effectLst/>
                      </a:endParaRPr>
                    </a:p>
                    <a:p>
                      <a:pPr algn="just" rtl="0" fontAlgn="base"/>
                      <a:r>
                        <a:rPr lang="en-US" sz="1100" b="0" dirty="0">
                          <a:solidFill>
                            <a:srgbClr val="000000"/>
                          </a:solidFill>
                          <a:effectLst/>
                        </a:rPr>
                        <a:t>911750741000004104 |Histologic type of primary malignant neoplasm of lung (observable entity)| </a:t>
                      </a:r>
                      <a:endParaRPr lang="en-US" sz="1100" b="0" i="0" dirty="0">
                        <a:effectLst/>
                        <a:latin typeface="+mn-lt"/>
                      </a:endParaRPr>
                    </a:p>
                  </a:txBody>
                  <a:tcPr marL="37085" marR="37085" marT="18543" marB="18543" anchor="ctr"/>
                </a:tc>
                <a:tc>
                  <a:txBody>
                    <a:bodyPr/>
                    <a:lstStyle/>
                    <a:p>
                      <a:pPr fontAlgn="ctr"/>
                      <a:endParaRPr lang="en-US" sz="1100" dirty="0">
                        <a:effectLst/>
                      </a:endParaRPr>
                    </a:p>
                    <a:p>
                      <a:pPr algn="just" rtl="0" fontAlgn="base"/>
                      <a:r>
                        <a:rPr lang="en-US" sz="1100" b="0" dirty="0">
                          <a:solidFill>
                            <a:srgbClr val="000000"/>
                          </a:solidFill>
                          <a:effectLst/>
                        </a:rPr>
                        <a:t>Basaloid </a:t>
                      </a:r>
                      <a:endParaRPr lang="en-US" sz="1100" b="0" i="0" dirty="0">
                        <a:effectLst/>
                        <a:latin typeface="+mn-lt"/>
                      </a:endParaRPr>
                    </a:p>
                  </a:txBody>
                  <a:tcPr marL="37085" marR="37085" marT="18543" marB="18543" anchor="ctr"/>
                </a:tc>
                <a:tc>
                  <a:txBody>
                    <a:bodyPr/>
                    <a:lstStyle/>
                    <a:p>
                      <a:pPr fontAlgn="ctr"/>
                      <a:endParaRPr lang="en-US" sz="1100" dirty="0">
                        <a:effectLst/>
                      </a:endParaRPr>
                    </a:p>
                    <a:p>
                      <a:pPr algn="just" rtl="0" fontAlgn="base"/>
                      <a:r>
                        <a:rPr lang="en-US" sz="1100" b="0" dirty="0">
                          <a:solidFill>
                            <a:srgbClr val="000000"/>
                          </a:solidFill>
                          <a:effectLst/>
                        </a:rPr>
                        <a:t>128634009 |Basaloid squamous cell carcinoma (morphologic abnormality)| </a:t>
                      </a:r>
                      <a:endParaRPr lang="en-US" sz="1100" b="0" i="0" dirty="0">
                        <a:effectLst/>
                        <a:latin typeface="+mn-lt"/>
                      </a:endParaRPr>
                    </a:p>
                  </a:txBody>
                  <a:tcPr marL="37085" marR="37085" marT="18543" marB="18543" anchor="ctr"/>
                </a:tc>
                <a:extLst>
                  <a:ext uri="{0D108BD9-81ED-4DB2-BD59-A6C34878D82A}">
                    <a16:rowId xmlns:a16="http://schemas.microsoft.com/office/drawing/2014/main" val="3873725872"/>
                  </a:ext>
                </a:extLst>
              </a:tr>
            </a:tbl>
          </a:graphicData>
        </a:graphic>
      </p:graphicFrame>
    </p:spTree>
    <p:extLst>
      <p:ext uri="{BB962C8B-B14F-4D97-AF65-F5344CB8AC3E}">
        <p14:creationId xmlns:p14="http://schemas.microsoft.com/office/powerpoint/2010/main" val="3100205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A008E5-8127-4CD2-2ED6-30964FDE4EE4}"/>
              </a:ext>
            </a:extLst>
          </p:cNvPr>
          <p:cNvSpPr>
            <a:spLocks noGrp="1"/>
          </p:cNvSpPr>
          <p:nvPr>
            <p:ph type="subTitle" idx="1"/>
          </p:nvPr>
        </p:nvSpPr>
        <p:spPr/>
        <p:txBody>
          <a:bodyPr>
            <a:normAutofit/>
          </a:bodyPr>
          <a:lstStyle/>
          <a:p>
            <a:r>
              <a:rPr lang="en-US" sz="3200" dirty="0"/>
              <a:t>Question/answer pairs</a:t>
            </a:r>
          </a:p>
          <a:p>
            <a:r>
              <a:rPr lang="en-US" sz="3200" dirty="0"/>
              <a:t>Questions carry context of answers</a:t>
            </a:r>
          </a:p>
          <a:p>
            <a:r>
              <a:rPr lang="en-US" sz="3200" dirty="0"/>
              <a:t>Grouping by information model to retain linkage to case and other data</a:t>
            </a:r>
          </a:p>
          <a:p>
            <a:r>
              <a:rPr lang="en-US" sz="3200" dirty="0"/>
              <a:t>Bindings to SNOMED CT</a:t>
            </a:r>
          </a:p>
        </p:txBody>
      </p:sp>
      <p:sp>
        <p:nvSpPr>
          <p:cNvPr id="3" name="Picture Placeholder 2">
            <a:extLst>
              <a:ext uri="{FF2B5EF4-FFF2-40B4-BE49-F238E27FC236}">
                <a16:creationId xmlns:a16="http://schemas.microsoft.com/office/drawing/2014/main" id="{2AE4E8AD-23D1-31CC-2F95-775271E25103}"/>
              </a:ext>
            </a:extLst>
          </p:cNvPr>
          <p:cNvSpPr>
            <a:spLocks noGrp="1"/>
          </p:cNvSpPr>
          <p:nvPr>
            <p:ph type="pic" idx="2"/>
          </p:nvPr>
        </p:nvSpPr>
        <p:spPr/>
        <p:txBody>
          <a:bodyPr/>
          <a:lstStyle/>
          <a:p>
            <a:endParaRPr lang="en-US"/>
          </a:p>
        </p:txBody>
      </p:sp>
      <p:sp>
        <p:nvSpPr>
          <p:cNvPr id="4" name="Title 3">
            <a:extLst>
              <a:ext uri="{FF2B5EF4-FFF2-40B4-BE49-F238E27FC236}">
                <a16:creationId xmlns:a16="http://schemas.microsoft.com/office/drawing/2014/main" id="{B2C58EBC-164C-11A7-5BC8-95B747FC5CC3}"/>
              </a:ext>
            </a:extLst>
          </p:cNvPr>
          <p:cNvSpPr>
            <a:spLocks noGrp="1"/>
          </p:cNvSpPr>
          <p:nvPr>
            <p:ph type="ctrTitle"/>
          </p:nvPr>
        </p:nvSpPr>
        <p:spPr/>
        <p:txBody>
          <a:bodyPr/>
          <a:lstStyle/>
          <a:p>
            <a:r>
              <a:rPr lang="en-US" dirty="0"/>
              <a:t>Data storage and analytics</a:t>
            </a:r>
          </a:p>
        </p:txBody>
      </p:sp>
    </p:spTree>
    <p:extLst>
      <p:ext uri="{BB962C8B-B14F-4D97-AF65-F5344CB8AC3E}">
        <p14:creationId xmlns:p14="http://schemas.microsoft.com/office/powerpoint/2010/main" val="3698946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screenshot of a computer&#10;&#10;Description automatically generated">
            <a:extLst>
              <a:ext uri="{FF2B5EF4-FFF2-40B4-BE49-F238E27FC236}">
                <a16:creationId xmlns:a16="http://schemas.microsoft.com/office/drawing/2014/main" id="{B1527CDA-15AA-4FDD-9A2C-B2610816D846}"/>
              </a:ext>
            </a:extLst>
          </p:cNvPr>
          <p:cNvPicPr>
            <a:picLocks noGrp="1" noChangeAspect="1"/>
          </p:cNvPicPr>
          <p:nvPr>
            <p:ph type="pic" idx="2"/>
          </p:nvPr>
        </p:nvPicPr>
        <p:blipFill>
          <a:blip r:embed="rId2"/>
          <a:srcRect l="10835" r="10835"/>
          <a:stretch>
            <a:fillRect/>
          </a:stretch>
        </p:blipFill>
        <p:spPr/>
      </p:pic>
      <p:sp>
        <p:nvSpPr>
          <p:cNvPr id="4" name="Title 3">
            <a:extLst>
              <a:ext uri="{FF2B5EF4-FFF2-40B4-BE49-F238E27FC236}">
                <a16:creationId xmlns:a16="http://schemas.microsoft.com/office/drawing/2014/main" id="{DDCDF55A-F5FE-229D-4497-C347DB15E380}"/>
              </a:ext>
            </a:extLst>
          </p:cNvPr>
          <p:cNvSpPr>
            <a:spLocks noGrp="1"/>
          </p:cNvSpPr>
          <p:nvPr>
            <p:ph type="ctrTitle"/>
          </p:nvPr>
        </p:nvSpPr>
        <p:spPr>
          <a:xfrm>
            <a:off x="457200" y="365760"/>
            <a:ext cx="3257550" cy="1661993"/>
          </a:xfrm>
        </p:spPr>
        <p:txBody>
          <a:bodyPr/>
          <a:lstStyle/>
          <a:p>
            <a:r>
              <a:rPr lang="en-US" dirty="0"/>
              <a:t>UNMC Tumor </a:t>
            </a:r>
            <a:br>
              <a:rPr lang="en-US" dirty="0"/>
            </a:br>
            <a:r>
              <a:rPr lang="en-US" dirty="0"/>
              <a:t>Biorepository</a:t>
            </a:r>
            <a:br>
              <a:rPr lang="en-US" dirty="0"/>
            </a:br>
            <a:r>
              <a:rPr lang="en-US" dirty="0"/>
              <a:t>Model</a:t>
            </a:r>
          </a:p>
        </p:txBody>
      </p:sp>
      <p:pic>
        <p:nvPicPr>
          <p:cNvPr id="13" name="Picture 12" descr="A screenshot of a computer&#10;&#10;Description automatically generated">
            <a:extLst>
              <a:ext uri="{FF2B5EF4-FFF2-40B4-BE49-F238E27FC236}">
                <a16:creationId xmlns:a16="http://schemas.microsoft.com/office/drawing/2014/main" id="{0DF6F63B-D4CF-7B1E-0960-D19183D53CF7}"/>
              </a:ext>
            </a:extLst>
          </p:cNvPr>
          <p:cNvPicPr>
            <a:picLocks noChangeAspect="1"/>
          </p:cNvPicPr>
          <p:nvPr/>
        </p:nvPicPr>
        <p:blipFill>
          <a:blip r:embed="rId3"/>
          <a:stretch>
            <a:fillRect/>
          </a:stretch>
        </p:blipFill>
        <p:spPr>
          <a:xfrm>
            <a:off x="4686300" y="365760"/>
            <a:ext cx="3878263" cy="6081479"/>
          </a:xfrm>
          <a:prstGeom prst="rect">
            <a:avLst/>
          </a:prstGeom>
        </p:spPr>
      </p:pic>
      <p:sp>
        <p:nvSpPr>
          <p:cNvPr id="14" name="TextBox 13">
            <a:extLst>
              <a:ext uri="{FF2B5EF4-FFF2-40B4-BE49-F238E27FC236}">
                <a16:creationId xmlns:a16="http://schemas.microsoft.com/office/drawing/2014/main" id="{83104388-2570-9B29-B79A-31E1CBB97FF9}"/>
              </a:ext>
            </a:extLst>
          </p:cNvPr>
          <p:cNvSpPr txBox="1"/>
          <p:nvPr/>
        </p:nvSpPr>
        <p:spPr>
          <a:xfrm>
            <a:off x="9386888" y="2690336"/>
            <a:ext cx="1900237" cy="738664"/>
          </a:xfrm>
          <a:prstGeom prst="rect">
            <a:avLst/>
          </a:prstGeom>
          <a:noFill/>
          <a:ln w="12700">
            <a:solidFill>
              <a:schemeClr val="accent1"/>
            </a:solidFill>
          </a:ln>
        </p:spPr>
        <p:txBody>
          <a:bodyPr wrap="square" rtlCol="0">
            <a:spAutoFit/>
          </a:bodyPr>
          <a:lstStyle/>
          <a:p>
            <a:r>
              <a:rPr lang="en-US" dirty="0"/>
              <a:t>SNOMED CT contained in MS SQL graph model</a:t>
            </a:r>
          </a:p>
        </p:txBody>
      </p:sp>
      <p:cxnSp>
        <p:nvCxnSpPr>
          <p:cNvPr id="16" name="Straight Connector 15">
            <a:extLst>
              <a:ext uri="{FF2B5EF4-FFF2-40B4-BE49-F238E27FC236}">
                <a16:creationId xmlns:a16="http://schemas.microsoft.com/office/drawing/2014/main" id="{F9FEAC60-3485-91DE-9645-F15D3A075FD5}"/>
              </a:ext>
            </a:extLst>
          </p:cNvPr>
          <p:cNvCxnSpPr>
            <a:cxnSpLocks/>
            <a:endCxn id="14" idx="2"/>
          </p:cNvCxnSpPr>
          <p:nvPr/>
        </p:nvCxnSpPr>
        <p:spPr>
          <a:xfrm flipV="1">
            <a:off x="8443913" y="3429000"/>
            <a:ext cx="1893094" cy="2057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42E2816-A6D6-CB2B-CC5F-11D9014D2D52}"/>
              </a:ext>
            </a:extLst>
          </p:cNvPr>
          <p:cNvSpPr txBox="1"/>
          <p:nvPr/>
        </p:nvSpPr>
        <p:spPr>
          <a:xfrm rot="18732056">
            <a:off x="8632826" y="4303811"/>
            <a:ext cx="2005012" cy="307777"/>
          </a:xfrm>
          <a:prstGeom prst="rect">
            <a:avLst/>
          </a:prstGeom>
          <a:noFill/>
        </p:spPr>
        <p:txBody>
          <a:bodyPr wrap="square" rtlCol="0">
            <a:spAutoFit/>
          </a:bodyPr>
          <a:lstStyle/>
          <a:p>
            <a:r>
              <a:rPr lang="en-US" dirty="0"/>
              <a:t>SCTID bound to graph</a:t>
            </a:r>
          </a:p>
        </p:txBody>
      </p:sp>
      <p:sp>
        <p:nvSpPr>
          <p:cNvPr id="19" name="Left Brace 18">
            <a:extLst>
              <a:ext uri="{FF2B5EF4-FFF2-40B4-BE49-F238E27FC236}">
                <a16:creationId xmlns:a16="http://schemas.microsoft.com/office/drawing/2014/main" id="{6FBF22BE-0B21-C940-F17C-7FD822A7F13E}"/>
              </a:ext>
            </a:extLst>
          </p:cNvPr>
          <p:cNvSpPr/>
          <p:nvPr/>
        </p:nvSpPr>
        <p:spPr>
          <a:xfrm>
            <a:off x="3829050" y="942975"/>
            <a:ext cx="442913" cy="521493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BFF6F457-85A0-3D1C-BAC6-F837364AB9C3}"/>
              </a:ext>
            </a:extLst>
          </p:cNvPr>
          <p:cNvSpPr txBox="1"/>
          <p:nvPr/>
        </p:nvSpPr>
        <p:spPr>
          <a:xfrm>
            <a:off x="620309" y="3150012"/>
            <a:ext cx="2794404" cy="923330"/>
          </a:xfrm>
          <a:prstGeom prst="rect">
            <a:avLst/>
          </a:prstGeom>
          <a:noFill/>
          <a:ln w="19050">
            <a:solidFill>
              <a:schemeClr val="accent1">
                <a:shade val="95000"/>
                <a:satMod val="105000"/>
              </a:schemeClr>
            </a:solidFill>
          </a:ln>
        </p:spPr>
        <p:txBody>
          <a:bodyPr wrap="square" rtlCol="0">
            <a:spAutoFit/>
          </a:bodyPr>
          <a:lstStyle/>
          <a:p>
            <a:r>
              <a:rPr lang="en-US" sz="1800" dirty="0"/>
              <a:t>Synoptic Observations stored in RDBMS MS SQL structure</a:t>
            </a:r>
          </a:p>
        </p:txBody>
      </p:sp>
      <p:sp>
        <p:nvSpPr>
          <p:cNvPr id="21" name="TextBox 20">
            <a:extLst>
              <a:ext uri="{FF2B5EF4-FFF2-40B4-BE49-F238E27FC236}">
                <a16:creationId xmlns:a16="http://schemas.microsoft.com/office/drawing/2014/main" id="{A51761D0-44F6-90DF-6BEF-00EA02DDD71B}"/>
              </a:ext>
            </a:extLst>
          </p:cNvPr>
          <p:cNvSpPr txBox="1"/>
          <p:nvPr/>
        </p:nvSpPr>
        <p:spPr>
          <a:xfrm>
            <a:off x="8847917" y="1371600"/>
            <a:ext cx="2767822" cy="738664"/>
          </a:xfrm>
          <a:prstGeom prst="rect">
            <a:avLst/>
          </a:prstGeom>
          <a:solidFill>
            <a:schemeClr val="accent4">
              <a:lumMod val="20000"/>
              <a:lumOff val="80000"/>
            </a:schemeClr>
          </a:solidFill>
          <a:ln w="12700">
            <a:solidFill>
              <a:schemeClr val="accent1">
                <a:shade val="95000"/>
                <a:satMod val="105000"/>
              </a:schemeClr>
            </a:solidFill>
          </a:ln>
        </p:spPr>
        <p:txBody>
          <a:bodyPr wrap="square" rtlCol="0">
            <a:spAutoFit/>
          </a:bodyPr>
          <a:lstStyle/>
          <a:p>
            <a:r>
              <a:rPr lang="en-US" dirty="0"/>
              <a:t>Graph allows for ECL-like query capability in runtime environment</a:t>
            </a:r>
          </a:p>
        </p:txBody>
      </p:sp>
      <p:sp>
        <p:nvSpPr>
          <p:cNvPr id="22" name="TextBox 21">
            <a:extLst>
              <a:ext uri="{FF2B5EF4-FFF2-40B4-BE49-F238E27FC236}">
                <a16:creationId xmlns:a16="http://schemas.microsoft.com/office/drawing/2014/main" id="{A908C182-8753-C181-87E6-2F26D007EA62}"/>
              </a:ext>
            </a:extLst>
          </p:cNvPr>
          <p:cNvSpPr txBox="1"/>
          <p:nvPr/>
        </p:nvSpPr>
        <p:spPr>
          <a:xfrm>
            <a:off x="646891" y="4826269"/>
            <a:ext cx="2767822" cy="738664"/>
          </a:xfrm>
          <a:prstGeom prst="rect">
            <a:avLst/>
          </a:prstGeom>
          <a:solidFill>
            <a:schemeClr val="accent4">
              <a:lumMod val="20000"/>
              <a:lumOff val="80000"/>
            </a:schemeClr>
          </a:solidFill>
          <a:ln w="12700">
            <a:solidFill>
              <a:schemeClr val="accent1">
                <a:shade val="95000"/>
                <a:satMod val="105000"/>
              </a:schemeClr>
            </a:solidFill>
          </a:ln>
        </p:spPr>
        <p:txBody>
          <a:bodyPr wrap="square" rtlCol="0">
            <a:spAutoFit/>
          </a:bodyPr>
          <a:lstStyle/>
          <a:p>
            <a:r>
              <a:rPr lang="en-US" dirty="0"/>
              <a:t>RDBMS allows easy to understand patient, report-level data</a:t>
            </a:r>
          </a:p>
        </p:txBody>
      </p:sp>
    </p:spTree>
    <p:extLst>
      <p:ext uri="{BB962C8B-B14F-4D97-AF65-F5344CB8AC3E}">
        <p14:creationId xmlns:p14="http://schemas.microsoft.com/office/powerpoint/2010/main" val="1714863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B8AD177-1D28-A45D-0D74-99988DF46321}"/>
              </a:ext>
            </a:extLst>
          </p:cNvPr>
          <p:cNvSpPr>
            <a:spLocks noGrp="1"/>
          </p:cNvSpPr>
          <p:nvPr>
            <p:ph type="subTitle" idx="1"/>
          </p:nvPr>
        </p:nvSpPr>
        <p:spPr/>
        <p:txBody>
          <a:bodyPr/>
          <a:lstStyle/>
          <a:p>
            <a:endParaRPr lang="en-US"/>
          </a:p>
        </p:txBody>
      </p:sp>
      <p:sp>
        <p:nvSpPr>
          <p:cNvPr id="3" name="Picture Placeholder 2">
            <a:extLst>
              <a:ext uri="{FF2B5EF4-FFF2-40B4-BE49-F238E27FC236}">
                <a16:creationId xmlns:a16="http://schemas.microsoft.com/office/drawing/2014/main" id="{39FA8EEF-A19D-03D1-03AF-E24A0FADC8F4}"/>
              </a:ext>
            </a:extLst>
          </p:cNvPr>
          <p:cNvSpPr>
            <a:spLocks noGrp="1"/>
          </p:cNvSpPr>
          <p:nvPr>
            <p:ph type="pic" idx="2"/>
          </p:nvPr>
        </p:nvSpPr>
        <p:spPr/>
        <p:txBody>
          <a:bodyPr/>
          <a:lstStyle/>
          <a:p>
            <a:endParaRPr lang="en-US"/>
          </a:p>
        </p:txBody>
      </p:sp>
      <p:sp>
        <p:nvSpPr>
          <p:cNvPr id="4" name="Title 3">
            <a:extLst>
              <a:ext uri="{FF2B5EF4-FFF2-40B4-BE49-F238E27FC236}">
                <a16:creationId xmlns:a16="http://schemas.microsoft.com/office/drawing/2014/main" id="{2A7D9EC1-ADF9-8B5E-958A-D07A864B7F7A}"/>
              </a:ext>
            </a:extLst>
          </p:cNvPr>
          <p:cNvSpPr>
            <a:spLocks noGrp="1"/>
          </p:cNvSpPr>
          <p:nvPr>
            <p:ph type="ctrTitle"/>
          </p:nvPr>
        </p:nvSpPr>
        <p:spPr>
          <a:xfrm>
            <a:off x="457199" y="365760"/>
            <a:ext cx="10019211" cy="744583"/>
          </a:xfrm>
        </p:spPr>
        <p:txBody>
          <a:bodyPr/>
          <a:lstStyle/>
          <a:p>
            <a:r>
              <a:rPr lang="en-US" dirty="0"/>
              <a:t>Why we care – Utility of Description Logic</a:t>
            </a:r>
            <a:br>
              <a:rPr lang="en-US" dirty="0"/>
            </a:br>
            <a:endParaRPr lang="en-US" dirty="0"/>
          </a:p>
        </p:txBody>
      </p:sp>
      <p:pic>
        <p:nvPicPr>
          <p:cNvPr id="7" name="Content Placeholder 4" descr="Graphical user interface, text, application, email&#10;&#10;Description automatically generated">
            <a:extLst>
              <a:ext uri="{FF2B5EF4-FFF2-40B4-BE49-F238E27FC236}">
                <a16:creationId xmlns:a16="http://schemas.microsoft.com/office/drawing/2014/main" id="{2E32941F-EC10-D11D-9558-C7574E093F55}"/>
              </a:ext>
            </a:extLst>
          </p:cNvPr>
          <p:cNvPicPr>
            <a:picLocks noChangeAspect="1"/>
          </p:cNvPicPr>
          <p:nvPr/>
        </p:nvPicPr>
        <p:blipFill>
          <a:blip r:embed="rId2"/>
          <a:stretch>
            <a:fillRect/>
          </a:stretch>
        </p:blipFill>
        <p:spPr>
          <a:xfrm>
            <a:off x="443953" y="1255776"/>
            <a:ext cx="11304091" cy="5169408"/>
          </a:xfrm>
          <a:prstGeom prst="rect">
            <a:avLst/>
          </a:prstGeom>
          <a:noFill/>
          <a:ln>
            <a:noFill/>
          </a:ln>
        </p:spPr>
      </p:pic>
      <p:sp>
        <p:nvSpPr>
          <p:cNvPr id="8" name="TextBox 7">
            <a:extLst>
              <a:ext uri="{FF2B5EF4-FFF2-40B4-BE49-F238E27FC236}">
                <a16:creationId xmlns:a16="http://schemas.microsoft.com/office/drawing/2014/main" id="{99EA923D-402F-D080-4AF2-15C91E42922C}"/>
              </a:ext>
            </a:extLst>
          </p:cNvPr>
          <p:cNvSpPr txBox="1"/>
          <p:nvPr/>
        </p:nvSpPr>
        <p:spPr>
          <a:xfrm>
            <a:off x="4876800" y="1613118"/>
            <a:ext cx="6871244" cy="1815882"/>
          </a:xfrm>
          <a:prstGeom prst="rect">
            <a:avLst/>
          </a:prstGeom>
          <a:noFill/>
        </p:spPr>
        <p:txBody>
          <a:bodyPr wrap="square" rtlCol="0">
            <a:spAutoFit/>
          </a:bodyPr>
          <a:lstStyle/>
          <a:p>
            <a:r>
              <a:rPr lang="en-US" sz="2800" dirty="0">
                <a:solidFill>
                  <a:srgbClr val="AC1F2D"/>
                </a:solidFill>
              </a:rPr>
              <a:t>All histologic types of malignant neoplasms of digestive system</a:t>
            </a:r>
          </a:p>
          <a:p>
            <a:endParaRPr lang="en-US" sz="2800" dirty="0">
              <a:solidFill>
                <a:srgbClr val="AC1F2D"/>
              </a:solidFill>
            </a:endParaRPr>
          </a:p>
          <a:p>
            <a:r>
              <a:rPr lang="en-US" sz="2800" dirty="0">
                <a:solidFill>
                  <a:srgbClr val="AC1F2D"/>
                </a:solidFill>
              </a:rPr>
              <a:t>Returns 19 concepts from oral cavity to anus</a:t>
            </a:r>
          </a:p>
        </p:txBody>
      </p:sp>
    </p:spTree>
    <p:extLst>
      <p:ext uri="{BB962C8B-B14F-4D97-AF65-F5344CB8AC3E}">
        <p14:creationId xmlns:p14="http://schemas.microsoft.com/office/powerpoint/2010/main" val="419842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29714F-C270-A157-268E-4E3436D40F48}"/>
              </a:ext>
            </a:extLst>
          </p:cNvPr>
          <p:cNvSpPr>
            <a:spLocks noGrp="1"/>
          </p:cNvSpPr>
          <p:nvPr>
            <p:ph type="pic" idx="2"/>
          </p:nvPr>
        </p:nvSpPr>
        <p:spPr/>
        <p:txBody>
          <a:bodyPr/>
          <a:lstStyle/>
          <a:p>
            <a:endParaRPr lang="en-US"/>
          </a:p>
        </p:txBody>
      </p:sp>
      <p:sp>
        <p:nvSpPr>
          <p:cNvPr id="4" name="Title 3">
            <a:extLst>
              <a:ext uri="{FF2B5EF4-FFF2-40B4-BE49-F238E27FC236}">
                <a16:creationId xmlns:a16="http://schemas.microsoft.com/office/drawing/2014/main" id="{D34C31B5-350B-5875-6A59-A6568E922E42}"/>
              </a:ext>
            </a:extLst>
          </p:cNvPr>
          <p:cNvSpPr>
            <a:spLocks noGrp="1"/>
          </p:cNvSpPr>
          <p:nvPr>
            <p:ph type="ctrTitle"/>
          </p:nvPr>
        </p:nvSpPr>
        <p:spPr>
          <a:xfrm>
            <a:off x="457199" y="365760"/>
            <a:ext cx="10162903" cy="564823"/>
          </a:xfrm>
        </p:spPr>
        <p:txBody>
          <a:bodyPr/>
          <a:lstStyle/>
          <a:p>
            <a:r>
              <a:rPr lang="en-US" sz="3600" dirty="0"/>
              <a:t>Logical queries/Clinical Decision Support</a:t>
            </a:r>
            <a:br>
              <a:rPr lang="en-US" sz="3600" dirty="0"/>
            </a:br>
            <a:endParaRPr lang="en-US" dirty="0"/>
          </a:p>
        </p:txBody>
      </p:sp>
      <p:pic>
        <p:nvPicPr>
          <p:cNvPr id="7" name="Content Placeholder 4" descr="Graphical user interface, text, application, email&#10;&#10;Description automatically generated">
            <a:extLst>
              <a:ext uri="{FF2B5EF4-FFF2-40B4-BE49-F238E27FC236}">
                <a16:creationId xmlns:a16="http://schemas.microsoft.com/office/drawing/2014/main" id="{A21288E6-FE83-D31D-5709-4B1BE1579C01}"/>
              </a:ext>
            </a:extLst>
          </p:cNvPr>
          <p:cNvPicPr>
            <a:picLocks noChangeAspect="1"/>
          </p:cNvPicPr>
          <p:nvPr/>
        </p:nvPicPr>
        <p:blipFill>
          <a:blip r:embed="rId2"/>
          <a:stretch>
            <a:fillRect/>
          </a:stretch>
        </p:blipFill>
        <p:spPr>
          <a:xfrm>
            <a:off x="405818" y="989101"/>
            <a:ext cx="10265664" cy="5720920"/>
          </a:xfrm>
          <a:prstGeom prst="rect">
            <a:avLst/>
          </a:prstGeom>
          <a:noFill/>
          <a:ln>
            <a:noFill/>
          </a:ln>
        </p:spPr>
      </p:pic>
      <p:sp>
        <p:nvSpPr>
          <p:cNvPr id="8" name="TextBox 7">
            <a:extLst>
              <a:ext uri="{FF2B5EF4-FFF2-40B4-BE49-F238E27FC236}">
                <a16:creationId xmlns:a16="http://schemas.microsoft.com/office/drawing/2014/main" id="{6B6D8A75-63D9-8F26-071A-810C2A0CB0AB}"/>
              </a:ext>
            </a:extLst>
          </p:cNvPr>
          <p:cNvSpPr txBox="1"/>
          <p:nvPr/>
        </p:nvSpPr>
        <p:spPr>
          <a:xfrm>
            <a:off x="6273354" y="1975161"/>
            <a:ext cx="4803648" cy="1815882"/>
          </a:xfrm>
          <a:prstGeom prst="rect">
            <a:avLst/>
          </a:prstGeom>
          <a:noFill/>
        </p:spPr>
        <p:txBody>
          <a:bodyPr wrap="square" rtlCol="0">
            <a:spAutoFit/>
          </a:bodyPr>
          <a:lstStyle/>
          <a:p>
            <a:r>
              <a:rPr lang="en-US" sz="2800" dirty="0">
                <a:solidFill>
                  <a:srgbClr val="AC1F2D"/>
                </a:solidFill>
              </a:rPr>
              <a:t>Refinement by attribute-value pairs based on logical inference</a:t>
            </a:r>
          </a:p>
          <a:p>
            <a:endParaRPr lang="en-US" sz="2800" dirty="0">
              <a:solidFill>
                <a:srgbClr val="AC1F2D"/>
              </a:solidFill>
            </a:endParaRPr>
          </a:p>
          <a:p>
            <a:r>
              <a:rPr lang="en-US" sz="2800" dirty="0">
                <a:solidFill>
                  <a:srgbClr val="AC1F2D"/>
                </a:solidFill>
              </a:rPr>
              <a:t>GI tract =&gt; 7 concepts</a:t>
            </a:r>
          </a:p>
        </p:txBody>
      </p:sp>
    </p:spTree>
    <p:extLst>
      <p:ext uri="{BB962C8B-B14F-4D97-AF65-F5344CB8AC3E}">
        <p14:creationId xmlns:p14="http://schemas.microsoft.com/office/powerpoint/2010/main" val="240331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AB1161-7EA1-CC74-4F10-20B89B5734F3}"/>
              </a:ext>
            </a:extLst>
          </p:cNvPr>
          <p:cNvSpPr>
            <a:spLocks noGrp="1"/>
          </p:cNvSpPr>
          <p:nvPr>
            <p:ph type="ctrTitle"/>
          </p:nvPr>
        </p:nvSpPr>
        <p:spPr>
          <a:xfrm>
            <a:off x="400049" y="255350"/>
            <a:ext cx="9658351" cy="492443"/>
          </a:xfrm>
        </p:spPr>
        <p:txBody>
          <a:bodyPr/>
          <a:lstStyle/>
          <a:p>
            <a:r>
              <a:rPr lang="en-US" sz="3200" dirty="0"/>
              <a:t>Summary of cancer pathology reporting project</a:t>
            </a:r>
          </a:p>
        </p:txBody>
      </p:sp>
      <p:sp>
        <p:nvSpPr>
          <p:cNvPr id="5" name="TextBox 4">
            <a:extLst>
              <a:ext uri="{FF2B5EF4-FFF2-40B4-BE49-F238E27FC236}">
                <a16:creationId xmlns:a16="http://schemas.microsoft.com/office/drawing/2014/main" id="{8CE98CF8-FDAC-E730-148E-E2BE955DDCC3}"/>
              </a:ext>
            </a:extLst>
          </p:cNvPr>
          <p:cNvSpPr txBox="1"/>
          <p:nvPr/>
        </p:nvSpPr>
        <p:spPr>
          <a:xfrm>
            <a:off x="561315" y="1012954"/>
            <a:ext cx="10384325" cy="526297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400" dirty="0"/>
              <a:t>Content covered today </a:t>
            </a:r>
            <a:r>
              <a:rPr lang="en-US" sz="2400" i="1" dirty="0"/>
              <a:t>briefly</a:t>
            </a:r>
            <a:r>
              <a:rPr lang="en-US" sz="2400" dirty="0"/>
              <a:t> discusses structured pathology reporting. </a:t>
            </a:r>
            <a:br>
              <a:rPr lang="en-US" sz="2400" dirty="0"/>
            </a:br>
            <a:r>
              <a:rPr lang="en-US" sz="2400" dirty="0"/>
              <a:t> </a:t>
            </a:r>
          </a:p>
          <a:p>
            <a:pPr marL="285750" indent="-285750">
              <a:buFont typeface="Arial" panose="020B0604020202020204" pitchFamily="34" charset="0"/>
              <a:buChar char="•"/>
            </a:pPr>
            <a:r>
              <a:rPr lang="en-US" sz="2400" dirty="0"/>
              <a:t>Tomorrow’s session is an in depth discussion of the Cancer Synoptic Reporting Working Group final product, electronic cancer pathology reporting, implementation and use</a:t>
            </a:r>
            <a:br>
              <a:rPr lang="en-US" sz="2400" dirty="0"/>
            </a:br>
            <a:endParaRPr lang="en-US" sz="2400" dirty="0"/>
          </a:p>
          <a:p>
            <a:pPr marL="285750" indent="-285750">
              <a:buFont typeface="Arial" panose="020B0604020202020204" pitchFamily="34" charset="0"/>
              <a:buChar char="•"/>
            </a:pPr>
            <a:r>
              <a:rPr lang="en-US" sz="2400" dirty="0"/>
              <a:t>General discussion on how to interrogate SNOMED CT encoded cancer pathology data sets</a:t>
            </a:r>
            <a:br>
              <a:rPr lang="en-US" sz="2400" dirty="0"/>
            </a:br>
            <a:br>
              <a:rPr lang="en-US" sz="2400" dirty="0"/>
            </a:br>
            <a:endParaRPr lang="en-US" sz="2400" dirty="0"/>
          </a:p>
          <a:p>
            <a:pPr marL="285750" indent="-285750">
              <a:buFont typeface="Arial" panose="020B0604020202020204" pitchFamily="34" charset="0"/>
              <a:buChar char="•"/>
            </a:pPr>
            <a:r>
              <a:rPr lang="en-US" sz="2400" dirty="0"/>
              <a:t>Take aways:</a:t>
            </a:r>
          </a:p>
          <a:p>
            <a:r>
              <a:rPr lang="en-US" sz="2400" dirty="0"/>
              <a:t>	-Synoptic structure of pathology reporting</a:t>
            </a:r>
          </a:p>
          <a:p>
            <a:r>
              <a:rPr lang="en-US" sz="2400" dirty="0"/>
              <a:t>	-Data architectures suitable for synoptic data storage</a:t>
            </a:r>
          </a:p>
          <a:p>
            <a:r>
              <a:rPr lang="en-US" sz="2400" dirty="0"/>
              <a:t>	-Query use cases using ECL</a:t>
            </a:r>
          </a:p>
        </p:txBody>
      </p:sp>
    </p:spTree>
    <p:extLst>
      <p:ext uri="{BB962C8B-B14F-4D97-AF65-F5344CB8AC3E}">
        <p14:creationId xmlns:p14="http://schemas.microsoft.com/office/powerpoint/2010/main" val="4097995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5EA00A7-17C8-6163-6D06-3D8F6F357A2F}"/>
              </a:ext>
            </a:extLst>
          </p:cNvPr>
          <p:cNvSpPr>
            <a:spLocks noGrp="1"/>
          </p:cNvSpPr>
          <p:nvPr>
            <p:ph type="pic" idx="2"/>
          </p:nvPr>
        </p:nvSpPr>
        <p:spPr/>
        <p:txBody>
          <a:bodyPr/>
          <a:lstStyle/>
          <a:p>
            <a:endParaRPr lang="en-US"/>
          </a:p>
        </p:txBody>
      </p:sp>
      <p:sp>
        <p:nvSpPr>
          <p:cNvPr id="4" name="Title 3">
            <a:extLst>
              <a:ext uri="{FF2B5EF4-FFF2-40B4-BE49-F238E27FC236}">
                <a16:creationId xmlns:a16="http://schemas.microsoft.com/office/drawing/2014/main" id="{121CEC2D-3AEF-2369-32F1-E78CEB36F355}"/>
              </a:ext>
            </a:extLst>
          </p:cNvPr>
          <p:cNvSpPr>
            <a:spLocks noGrp="1"/>
          </p:cNvSpPr>
          <p:nvPr>
            <p:ph type="ctrTitle"/>
          </p:nvPr>
        </p:nvSpPr>
        <p:spPr>
          <a:xfrm>
            <a:off x="457200" y="365760"/>
            <a:ext cx="8804366" cy="1107996"/>
          </a:xfrm>
        </p:spPr>
        <p:txBody>
          <a:bodyPr/>
          <a:lstStyle/>
          <a:p>
            <a:r>
              <a:rPr lang="en-US" dirty="0"/>
              <a:t>Logical inference along multiple axes</a:t>
            </a:r>
            <a:br>
              <a:rPr lang="en-US" dirty="0"/>
            </a:br>
            <a:endParaRPr lang="en-US" dirty="0"/>
          </a:p>
        </p:txBody>
      </p:sp>
      <p:pic>
        <p:nvPicPr>
          <p:cNvPr id="7" name="Content Placeholder 4" descr="Graphical user interface, text, application, email&#10;&#10;Description automatically generated">
            <a:extLst>
              <a:ext uri="{FF2B5EF4-FFF2-40B4-BE49-F238E27FC236}">
                <a16:creationId xmlns:a16="http://schemas.microsoft.com/office/drawing/2014/main" id="{0832ACE6-0939-DF56-1ADA-44B9397A755C}"/>
              </a:ext>
            </a:extLst>
          </p:cNvPr>
          <p:cNvPicPr>
            <a:picLocks noChangeAspect="1"/>
          </p:cNvPicPr>
          <p:nvPr/>
        </p:nvPicPr>
        <p:blipFill>
          <a:blip r:embed="rId2"/>
          <a:stretch>
            <a:fillRect/>
          </a:stretch>
        </p:blipFill>
        <p:spPr>
          <a:xfrm>
            <a:off x="412173" y="1479966"/>
            <a:ext cx="11611493" cy="4359460"/>
          </a:xfrm>
          <a:prstGeom prst="rect">
            <a:avLst/>
          </a:prstGeom>
          <a:noFill/>
          <a:ln>
            <a:noFill/>
          </a:ln>
        </p:spPr>
      </p:pic>
      <p:sp>
        <p:nvSpPr>
          <p:cNvPr id="8" name="TextBox 7">
            <a:extLst>
              <a:ext uri="{FF2B5EF4-FFF2-40B4-BE49-F238E27FC236}">
                <a16:creationId xmlns:a16="http://schemas.microsoft.com/office/drawing/2014/main" id="{1CE73192-70E8-CF7D-030D-AF59900307A6}"/>
              </a:ext>
            </a:extLst>
          </p:cNvPr>
          <p:cNvSpPr txBox="1"/>
          <p:nvPr/>
        </p:nvSpPr>
        <p:spPr>
          <a:xfrm>
            <a:off x="6498336" y="1859340"/>
            <a:ext cx="5281491" cy="1569660"/>
          </a:xfrm>
          <a:prstGeom prst="rect">
            <a:avLst/>
          </a:prstGeom>
          <a:noFill/>
        </p:spPr>
        <p:txBody>
          <a:bodyPr wrap="square" rtlCol="0">
            <a:spAutoFit/>
          </a:bodyPr>
          <a:lstStyle/>
          <a:p>
            <a:r>
              <a:rPr lang="en-US" sz="2400" dirty="0">
                <a:solidFill>
                  <a:srgbClr val="AC1F2D"/>
                </a:solidFill>
              </a:rPr>
              <a:t>Logical queries done on multiple axes </a:t>
            </a:r>
            <a:br>
              <a:rPr lang="en-US" sz="2400" dirty="0">
                <a:solidFill>
                  <a:srgbClr val="AC1F2D"/>
                </a:solidFill>
              </a:rPr>
            </a:br>
            <a:endParaRPr lang="en-US" sz="2400" dirty="0">
              <a:solidFill>
                <a:srgbClr val="AC1F2D"/>
              </a:solidFill>
            </a:endParaRPr>
          </a:p>
          <a:p>
            <a:r>
              <a:rPr lang="en-US" sz="2400" dirty="0">
                <a:solidFill>
                  <a:srgbClr val="AC1F2D"/>
                </a:solidFill>
              </a:rPr>
              <a:t>Neoplasm vs. Malignant Neoplasm &amp;</a:t>
            </a:r>
          </a:p>
          <a:p>
            <a:r>
              <a:rPr lang="en-US" sz="2400" dirty="0">
                <a:solidFill>
                  <a:srgbClr val="AC1F2D"/>
                </a:solidFill>
              </a:rPr>
              <a:t>GI tract vs. Digestive System</a:t>
            </a:r>
          </a:p>
        </p:txBody>
      </p:sp>
    </p:spTree>
    <p:extLst>
      <p:ext uri="{BB962C8B-B14F-4D97-AF65-F5344CB8AC3E}">
        <p14:creationId xmlns:p14="http://schemas.microsoft.com/office/powerpoint/2010/main" val="154815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7"/>
        <p:cNvGrpSpPr/>
        <p:nvPr/>
      </p:nvGrpSpPr>
      <p:grpSpPr>
        <a:xfrm>
          <a:off x="0" y="0"/>
          <a:ext cx="0" cy="0"/>
          <a:chOff x="0" y="0"/>
          <a:chExt cx="0" cy="0"/>
        </a:xfrm>
      </p:grpSpPr>
      <p:pic>
        <p:nvPicPr>
          <p:cNvPr id="398" name="Google Shape;398;g2498d24fe36_1_144" descr="A picture containing outdoor, sky, skyline, metropolitan area&#10;&#10;Description automatically generated"/>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40711" y="1216407"/>
            <a:ext cx="4031545" cy="4425186"/>
          </a:xfrm>
          <a:custGeom>
            <a:avLst/>
            <a:gdLst/>
            <a:ahLst/>
            <a:cxnLst/>
            <a:rect l="l" t="t" r="r" b="b"/>
            <a:pathLst>
              <a:path w="4031545" h="4425186" extrusionOk="0">
                <a:moveTo>
                  <a:pt x="3078943" y="284627"/>
                </a:moveTo>
                <a:lnTo>
                  <a:pt x="4031545" y="284627"/>
                </a:lnTo>
                <a:lnTo>
                  <a:pt x="4031545" y="4425186"/>
                </a:lnTo>
                <a:lnTo>
                  <a:pt x="3078943" y="4425186"/>
                </a:lnTo>
                <a:close/>
                <a:moveTo>
                  <a:pt x="1025172" y="284627"/>
                </a:moveTo>
                <a:lnTo>
                  <a:pt x="1977774" y="284627"/>
                </a:lnTo>
                <a:lnTo>
                  <a:pt x="1977774" y="4425186"/>
                </a:lnTo>
                <a:lnTo>
                  <a:pt x="1025172" y="4425186"/>
                </a:lnTo>
                <a:close/>
                <a:moveTo>
                  <a:pt x="2053771" y="0"/>
                </a:moveTo>
                <a:lnTo>
                  <a:pt x="3006373" y="0"/>
                </a:lnTo>
                <a:lnTo>
                  <a:pt x="3006373" y="4140559"/>
                </a:lnTo>
                <a:lnTo>
                  <a:pt x="2053771" y="4140559"/>
                </a:lnTo>
                <a:close/>
                <a:moveTo>
                  <a:pt x="0" y="0"/>
                </a:moveTo>
                <a:lnTo>
                  <a:pt x="952602" y="0"/>
                </a:lnTo>
                <a:lnTo>
                  <a:pt x="952602" y="4140559"/>
                </a:lnTo>
                <a:lnTo>
                  <a:pt x="0" y="4140559"/>
                </a:lnTo>
                <a:close/>
              </a:path>
            </a:pathLst>
          </a:custGeom>
          <a:noFill/>
          <a:ln>
            <a:noFill/>
          </a:ln>
        </p:spPr>
      </p:pic>
      <p:sp>
        <p:nvSpPr>
          <p:cNvPr id="399" name="Google Shape;399;g2498d24fe36_1_144"/>
          <p:cNvSpPr txBox="1"/>
          <p:nvPr/>
        </p:nvSpPr>
        <p:spPr>
          <a:xfrm>
            <a:off x="5959046" y="1685478"/>
            <a:ext cx="5116500" cy="1426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800"/>
              <a:buFont typeface="Arial"/>
              <a:buNone/>
            </a:pPr>
            <a:r>
              <a:rPr lang="en-US" sz="4800" b="0" i="0" u="none" strike="noStrike" cap="none" dirty="0">
                <a:solidFill>
                  <a:schemeClr val="accent1"/>
                </a:solidFill>
                <a:latin typeface="Arial"/>
                <a:ea typeface="Arial"/>
                <a:cs typeface="Arial"/>
                <a:sym typeface="Arial"/>
              </a:rPr>
              <a:t>Questions</a:t>
            </a:r>
            <a:r>
              <a:rPr lang="en-US" sz="4800" dirty="0">
                <a:solidFill>
                  <a:schemeClr val="accent1"/>
                </a:solidFill>
              </a:rPr>
              <a:t>?</a:t>
            </a:r>
            <a:endParaRPr sz="1400" b="0" i="0" u="none" strike="noStrike" cap="none" dirty="0">
              <a:solidFill>
                <a:schemeClr val="accent1"/>
              </a:solidFill>
              <a:latin typeface="Arial"/>
              <a:ea typeface="Arial"/>
              <a:cs typeface="Arial"/>
              <a:sym typeface="Arial"/>
            </a:endParaRPr>
          </a:p>
        </p:txBody>
      </p:sp>
      <p:sp>
        <p:nvSpPr>
          <p:cNvPr id="401" name="Google Shape;401;g2498d24fe36_1_144"/>
          <p:cNvSpPr txBox="1"/>
          <p:nvPr/>
        </p:nvSpPr>
        <p:spPr>
          <a:xfrm>
            <a:off x="6509546" y="4459122"/>
            <a:ext cx="40155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dirty="0" err="1">
                <a:solidFill>
                  <a:schemeClr val="accent1"/>
                </a:solidFill>
                <a:latin typeface="Trebuchet MS"/>
                <a:ea typeface="Trebuchet MS"/>
                <a:cs typeface="Trebuchet MS"/>
                <a:sym typeface="Trebuchet MS"/>
              </a:rPr>
              <a:t>wcampbel@unmc.edu</a:t>
            </a:r>
            <a:endParaRPr sz="1800" b="0" i="0" u="none" strike="noStrike" cap="none" dirty="0">
              <a:solidFill>
                <a:schemeClr val="accent1"/>
              </a:solidFill>
              <a:latin typeface="Trebuchet MS"/>
              <a:ea typeface="Trebuchet MS"/>
              <a:cs typeface="Trebuchet MS"/>
              <a:sym typeface="Trebuchet MS"/>
            </a:endParaRPr>
          </a:p>
        </p:txBody>
      </p:sp>
      <p:sp>
        <p:nvSpPr>
          <p:cNvPr id="403" name="Google Shape;403;g2498d24fe36_1_144"/>
          <p:cNvSpPr/>
          <p:nvPr/>
        </p:nvSpPr>
        <p:spPr>
          <a:xfrm>
            <a:off x="6088952" y="4553404"/>
            <a:ext cx="201695" cy="128208"/>
          </a:xfrm>
          <a:custGeom>
            <a:avLst/>
            <a:gdLst/>
            <a:ahLst/>
            <a:cxnLst/>
            <a:rect l="l" t="t" r="r" b="b"/>
            <a:pathLst>
              <a:path w="279162" h="177450" extrusionOk="0">
                <a:moveTo>
                  <a:pt x="0" y="21640"/>
                </a:moveTo>
                <a:cubicBezTo>
                  <a:pt x="895" y="22528"/>
                  <a:pt x="1790" y="22972"/>
                  <a:pt x="2684" y="23860"/>
                </a:cubicBezTo>
                <a:cubicBezTo>
                  <a:pt x="15658" y="33626"/>
                  <a:pt x="29079" y="43835"/>
                  <a:pt x="42053" y="53601"/>
                </a:cubicBezTo>
                <a:cubicBezTo>
                  <a:pt x="55475" y="63811"/>
                  <a:pt x="69343" y="74021"/>
                  <a:pt x="82764" y="84231"/>
                </a:cubicBezTo>
                <a:cubicBezTo>
                  <a:pt x="101107" y="98435"/>
                  <a:pt x="119449" y="112640"/>
                  <a:pt x="137792" y="126401"/>
                </a:cubicBezTo>
                <a:cubicBezTo>
                  <a:pt x="139134" y="127289"/>
                  <a:pt x="140028" y="127289"/>
                  <a:pt x="140923" y="126401"/>
                </a:cubicBezTo>
                <a:cubicBezTo>
                  <a:pt x="153002" y="117523"/>
                  <a:pt x="165081" y="108201"/>
                  <a:pt x="177161" y="99323"/>
                </a:cubicBezTo>
                <a:cubicBezTo>
                  <a:pt x="190134" y="89114"/>
                  <a:pt x="203108" y="79348"/>
                  <a:pt x="216082" y="69582"/>
                </a:cubicBezTo>
                <a:cubicBezTo>
                  <a:pt x="231740" y="57596"/>
                  <a:pt x="247846" y="45611"/>
                  <a:pt x="263504" y="33626"/>
                </a:cubicBezTo>
                <a:cubicBezTo>
                  <a:pt x="268872" y="29631"/>
                  <a:pt x="273794" y="25635"/>
                  <a:pt x="279162" y="21640"/>
                </a:cubicBezTo>
                <a:cubicBezTo>
                  <a:pt x="279162" y="68250"/>
                  <a:pt x="279162" y="114860"/>
                  <a:pt x="279162" y="161914"/>
                </a:cubicBezTo>
                <a:cubicBezTo>
                  <a:pt x="277820" y="164577"/>
                  <a:pt x="276478" y="167684"/>
                  <a:pt x="274688" y="170792"/>
                </a:cubicBezTo>
                <a:cubicBezTo>
                  <a:pt x="271557" y="174787"/>
                  <a:pt x="267978" y="177450"/>
                  <a:pt x="262162" y="177450"/>
                </a:cubicBezTo>
                <a:cubicBezTo>
                  <a:pt x="180292" y="177006"/>
                  <a:pt x="98423" y="177450"/>
                  <a:pt x="16553" y="177450"/>
                </a:cubicBezTo>
                <a:cubicBezTo>
                  <a:pt x="12527" y="177450"/>
                  <a:pt x="9395" y="175675"/>
                  <a:pt x="6263" y="173011"/>
                </a:cubicBezTo>
                <a:cubicBezTo>
                  <a:pt x="3132" y="169460"/>
                  <a:pt x="1342" y="165909"/>
                  <a:pt x="0" y="161914"/>
                </a:cubicBezTo>
                <a:cubicBezTo>
                  <a:pt x="0" y="114860"/>
                  <a:pt x="0" y="68250"/>
                  <a:pt x="0" y="21640"/>
                </a:cubicBezTo>
                <a:close/>
                <a:moveTo>
                  <a:pt x="18069" y="0"/>
                </a:moveTo>
                <a:cubicBezTo>
                  <a:pt x="58583" y="0"/>
                  <a:pt x="98653" y="0"/>
                  <a:pt x="138722" y="0"/>
                </a:cubicBezTo>
                <a:cubicBezTo>
                  <a:pt x="179237" y="0"/>
                  <a:pt x="219751" y="0"/>
                  <a:pt x="260266" y="0"/>
                </a:cubicBezTo>
                <a:cubicBezTo>
                  <a:pt x="262492" y="0"/>
                  <a:pt x="265163" y="444"/>
                  <a:pt x="267835" y="444"/>
                </a:cubicBezTo>
                <a:cubicBezTo>
                  <a:pt x="268725" y="888"/>
                  <a:pt x="269616" y="1775"/>
                  <a:pt x="270506" y="2663"/>
                </a:cubicBezTo>
                <a:cubicBezTo>
                  <a:pt x="270061" y="3551"/>
                  <a:pt x="269616" y="4439"/>
                  <a:pt x="268725" y="4883"/>
                </a:cubicBezTo>
                <a:cubicBezTo>
                  <a:pt x="258040" y="13761"/>
                  <a:pt x="246910" y="22639"/>
                  <a:pt x="235779" y="31073"/>
                </a:cubicBezTo>
                <a:cubicBezTo>
                  <a:pt x="225539" y="38620"/>
                  <a:pt x="215299" y="46610"/>
                  <a:pt x="205059" y="54156"/>
                </a:cubicBezTo>
                <a:cubicBezTo>
                  <a:pt x="195265" y="61703"/>
                  <a:pt x="185025" y="69249"/>
                  <a:pt x="175230" y="76795"/>
                </a:cubicBezTo>
                <a:cubicBezTo>
                  <a:pt x="164099" y="85229"/>
                  <a:pt x="152524" y="93664"/>
                  <a:pt x="140948" y="102542"/>
                </a:cubicBezTo>
                <a:cubicBezTo>
                  <a:pt x="139613" y="103429"/>
                  <a:pt x="138722" y="103873"/>
                  <a:pt x="137387" y="102542"/>
                </a:cubicBezTo>
                <a:cubicBezTo>
                  <a:pt x="123585" y="92332"/>
                  <a:pt x="110228" y="82122"/>
                  <a:pt x="96872" y="71912"/>
                </a:cubicBezTo>
                <a:cubicBezTo>
                  <a:pt x="83070" y="61259"/>
                  <a:pt x="69714" y="51049"/>
                  <a:pt x="55912" y="40839"/>
                </a:cubicBezTo>
                <a:cubicBezTo>
                  <a:pt x="44782" y="32405"/>
                  <a:pt x="33651" y="23971"/>
                  <a:pt x="22966" y="15536"/>
                </a:cubicBezTo>
                <a:cubicBezTo>
                  <a:pt x="18069" y="11985"/>
                  <a:pt x="13171" y="7990"/>
                  <a:pt x="8719" y="4439"/>
                </a:cubicBezTo>
                <a:cubicBezTo>
                  <a:pt x="6493" y="2663"/>
                  <a:pt x="6938" y="1331"/>
                  <a:pt x="9610" y="888"/>
                </a:cubicBezTo>
                <a:cubicBezTo>
                  <a:pt x="10500" y="444"/>
                  <a:pt x="11390" y="444"/>
                  <a:pt x="12281" y="444"/>
                </a:cubicBezTo>
                <a:cubicBezTo>
                  <a:pt x="14507" y="0"/>
                  <a:pt x="16288" y="0"/>
                  <a:pt x="1806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accent1"/>
              </a:solidFill>
              <a:latin typeface="Trebuchet MS"/>
              <a:ea typeface="Trebuchet MS"/>
              <a:cs typeface="Trebuchet MS"/>
              <a:sym typeface="Trebuchet MS"/>
            </a:endParaRPr>
          </a:p>
        </p:txBody>
      </p:sp>
      <p:sp>
        <p:nvSpPr>
          <p:cNvPr id="405" name="Google Shape;405;g2498d24fe36_1_144"/>
          <p:cNvSpPr/>
          <p:nvPr/>
        </p:nvSpPr>
        <p:spPr>
          <a:xfrm>
            <a:off x="6031406" y="4459122"/>
            <a:ext cx="316800" cy="316800"/>
          </a:xfrm>
          <a:prstGeom prst="ellipse">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407" name="Google Shape;407;g2498d24fe36_1_144"/>
          <p:cNvSpPr/>
          <p:nvPr/>
        </p:nvSpPr>
        <p:spPr>
          <a:xfrm>
            <a:off x="648000" y="4266800"/>
            <a:ext cx="4225500" cy="526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g2498d24fe36_1_144"/>
          <p:cNvSpPr/>
          <p:nvPr/>
        </p:nvSpPr>
        <p:spPr>
          <a:xfrm>
            <a:off x="930000" y="4736450"/>
            <a:ext cx="3943500" cy="526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g2498d24fe36_1_144"/>
          <p:cNvSpPr/>
          <p:nvPr/>
        </p:nvSpPr>
        <p:spPr>
          <a:xfrm>
            <a:off x="114850" y="5210200"/>
            <a:ext cx="4758600" cy="526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g2498d24fe36_1_144"/>
          <p:cNvSpPr txBox="1"/>
          <p:nvPr/>
        </p:nvSpPr>
        <p:spPr>
          <a:xfrm>
            <a:off x="114850" y="4191825"/>
            <a:ext cx="4015500" cy="1389900"/>
          </a:xfrm>
          <a:prstGeom prst="rect">
            <a:avLst/>
          </a:prstGeom>
          <a:noFill/>
          <a:ln>
            <a:noFill/>
          </a:ln>
        </p:spPr>
        <p:txBody>
          <a:bodyPr spcFirstLastPara="1" wrap="square" lIns="121900" tIns="121900" rIns="121900" bIns="121900" anchor="t" anchorCtr="0">
            <a:noAutofit/>
          </a:bodyPr>
          <a:lstStyle/>
          <a:p>
            <a:pPr marL="0" marR="0" lvl="0" indent="0" algn="r" rtl="0">
              <a:lnSpc>
                <a:spcPct val="110000"/>
              </a:lnSpc>
              <a:spcBef>
                <a:spcPts val="0"/>
              </a:spcBef>
              <a:spcAft>
                <a:spcPts val="0"/>
              </a:spcAft>
              <a:buClr>
                <a:srgbClr val="000000"/>
              </a:buClr>
              <a:buSzPts val="2700"/>
              <a:buFont typeface="Arial"/>
              <a:buNone/>
            </a:pPr>
            <a:r>
              <a:rPr lang="en-US" sz="2700" b="0" i="1" u="none" strike="noStrike" cap="none">
                <a:solidFill>
                  <a:schemeClr val="lt1"/>
                </a:solidFill>
                <a:latin typeface="Mulish Black"/>
                <a:ea typeface="Mulish Black"/>
                <a:cs typeface="Mulish Black"/>
                <a:sym typeface="Mulish Black"/>
              </a:rPr>
              <a:t>Global terminology enabling quality information exchange</a:t>
            </a:r>
            <a:endParaRPr sz="2700" b="0" i="0" u="none" strike="noStrike" cap="none">
              <a:solidFill>
                <a:schemeClr val="lt1"/>
              </a:solidFill>
              <a:latin typeface="Mulish Black"/>
              <a:ea typeface="Mulish Black"/>
              <a:cs typeface="Mulish Black"/>
              <a:sym typeface="Mulish Black"/>
            </a:endParaRPr>
          </a:p>
        </p:txBody>
      </p:sp>
      <p:sp>
        <p:nvSpPr>
          <p:cNvPr id="411" name="Google Shape;411;g2498d24fe36_1_144"/>
          <p:cNvSpPr/>
          <p:nvPr/>
        </p:nvSpPr>
        <p:spPr>
          <a:xfrm flipH="1">
            <a:off x="4130400" y="3896175"/>
            <a:ext cx="959100" cy="1904100"/>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9"/>
          <p:cNvSpPr txBox="1"/>
          <p:nvPr/>
        </p:nvSpPr>
        <p:spPr>
          <a:xfrm>
            <a:off x="0" y="4885976"/>
            <a:ext cx="2838450" cy="901360"/>
          </a:xfrm>
          <a:prstGeom prst="rect">
            <a:avLst/>
          </a:prstGeom>
          <a:noFill/>
          <a:ln>
            <a:noFill/>
          </a:ln>
        </p:spPr>
        <p:txBody>
          <a:bodyPr spcFirstLastPara="1" wrap="square" lIns="91425" tIns="45700" rIns="91425" bIns="45700" anchor="t" anchorCtr="0">
            <a:spAutoFit/>
          </a:bodyPr>
          <a:lstStyle/>
          <a:p>
            <a:pPr marL="0" marR="0" lvl="0" indent="0" algn="ctr" rtl="0">
              <a:lnSpc>
                <a:spcPct val="78571"/>
              </a:lnSpc>
              <a:spcBef>
                <a:spcPts val="0"/>
              </a:spcBef>
              <a:spcAft>
                <a:spcPts val="0"/>
              </a:spcAft>
              <a:buClr>
                <a:schemeClr val="dk1"/>
              </a:buClr>
              <a:buSzPts val="2800"/>
              <a:buFont typeface="Arial"/>
              <a:buNone/>
            </a:pPr>
            <a:r>
              <a:rPr lang="en-US" sz="2800" b="1" dirty="0">
                <a:solidFill>
                  <a:schemeClr val="dk1"/>
                </a:solidFill>
              </a:rPr>
              <a:t>Surgery </a:t>
            </a:r>
            <a:endParaRPr sz="1400" b="0" i="0" u="none" strike="noStrike" cap="none" dirty="0">
              <a:solidFill>
                <a:srgbClr val="000000"/>
              </a:solidFill>
              <a:latin typeface="Arial"/>
              <a:ea typeface="Arial"/>
              <a:cs typeface="Arial"/>
              <a:sym typeface="Arial"/>
            </a:endParaRPr>
          </a:p>
          <a:p>
            <a:pPr marL="0" marR="0" lvl="0" indent="0" algn="ctr" rtl="0">
              <a:lnSpc>
                <a:spcPct val="78571"/>
              </a:lnSpc>
              <a:spcBef>
                <a:spcPts val="1000"/>
              </a:spcBef>
              <a:spcAft>
                <a:spcPts val="0"/>
              </a:spcAft>
              <a:buClr>
                <a:schemeClr val="accent2"/>
              </a:buClr>
              <a:buSzPts val="2800"/>
              <a:buFont typeface="Arial"/>
              <a:buNone/>
            </a:pPr>
            <a:endParaRPr sz="2800" b="1" i="0" u="none" strike="noStrike" cap="none" dirty="0">
              <a:solidFill>
                <a:schemeClr val="dk1"/>
              </a:solidFill>
              <a:latin typeface="Arial"/>
              <a:ea typeface="Arial"/>
              <a:cs typeface="Arial"/>
              <a:sym typeface="Arial"/>
            </a:endParaRPr>
          </a:p>
        </p:txBody>
      </p:sp>
      <p:sp>
        <p:nvSpPr>
          <p:cNvPr id="341" name="Google Shape;341;p9"/>
          <p:cNvSpPr txBox="1"/>
          <p:nvPr/>
        </p:nvSpPr>
        <p:spPr>
          <a:xfrm>
            <a:off x="0" y="5421182"/>
            <a:ext cx="2838450"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dirty="0">
                <a:solidFill>
                  <a:schemeClr val="dk1"/>
                </a:solidFill>
              </a:rPr>
              <a:t>Surgery performed to excise suspected lesions and/or remove tumor</a:t>
            </a:r>
            <a:endParaRPr sz="1400" b="0" i="0" u="none" strike="noStrike" cap="none" dirty="0">
              <a:solidFill>
                <a:srgbClr val="000000"/>
              </a:solidFill>
              <a:latin typeface="Arial"/>
              <a:ea typeface="Arial"/>
              <a:cs typeface="Arial"/>
              <a:sym typeface="Arial"/>
            </a:endParaRPr>
          </a:p>
        </p:txBody>
      </p:sp>
      <p:sp>
        <p:nvSpPr>
          <p:cNvPr id="342" name="Google Shape;342;p9"/>
          <p:cNvSpPr txBox="1"/>
          <p:nvPr/>
        </p:nvSpPr>
        <p:spPr>
          <a:xfrm>
            <a:off x="2975429" y="4885976"/>
            <a:ext cx="2838450" cy="432707"/>
          </a:xfrm>
          <a:prstGeom prst="rect">
            <a:avLst/>
          </a:prstGeom>
          <a:noFill/>
          <a:ln>
            <a:noFill/>
          </a:ln>
        </p:spPr>
        <p:txBody>
          <a:bodyPr spcFirstLastPara="1" wrap="square" lIns="91425" tIns="45700" rIns="91425" bIns="45700" anchor="t" anchorCtr="0">
            <a:spAutoFit/>
          </a:bodyPr>
          <a:lstStyle/>
          <a:p>
            <a:pPr marL="0" marR="0" lvl="0" indent="0" algn="ctr" rtl="0">
              <a:lnSpc>
                <a:spcPct val="78571"/>
              </a:lnSpc>
              <a:spcBef>
                <a:spcPts val="0"/>
              </a:spcBef>
              <a:spcAft>
                <a:spcPts val="0"/>
              </a:spcAft>
              <a:buClr>
                <a:schemeClr val="dk1"/>
              </a:buClr>
              <a:buSzPts val="2800"/>
              <a:buFont typeface="Arial"/>
              <a:buNone/>
            </a:pPr>
            <a:r>
              <a:rPr lang="en-US" sz="2800" b="1" dirty="0">
                <a:solidFill>
                  <a:schemeClr val="dk1"/>
                </a:solidFill>
              </a:rPr>
              <a:t>Gross Exam</a:t>
            </a:r>
            <a:endParaRPr sz="2800" b="1" i="0" u="none" strike="noStrike" cap="none" dirty="0">
              <a:solidFill>
                <a:schemeClr val="dk1"/>
              </a:solidFill>
              <a:latin typeface="Arial"/>
              <a:ea typeface="Arial"/>
              <a:cs typeface="Arial"/>
              <a:sym typeface="Arial"/>
            </a:endParaRPr>
          </a:p>
        </p:txBody>
      </p:sp>
      <p:sp>
        <p:nvSpPr>
          <p:cNvPr id="343" name="Google Shape;343;p9"/>
          <p:cNvSpPr txBox="1"/>
          <p:nvPr/>
        </p:nvSpPr>
        <p:spPr>
          <a:xfrm>
            <a:off x="3066256" y="5421182"/>
            <a:ext cx="2838450"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a:ea typeface="Arial"/>
                <a:cs typeface="Arial"/>
                <a:sym typeface="Arial"/>
              </a:rPr>
              <a:t>Tissue macroscopically examined, described, measured</a:t>
            </a:r>
            <a:endParaRPr sz="1400" b="0" i="0" u="none" strike="noStrike" cap="none" dirty="0">
              <a:solidFill>
                <a:srgbClr val="000000"/>
              </a:solidFill>
              <a:latin typeface="Arial"/>
              <a:ea typeface="Arial"/>
              <a:cs typeface="Arial"/>
              <a:sym typeface="Arial"/>
            </a:endParaRPr>
          </a:p>
        </p:txBody>
      </p:sp>
      <p:sp>
        <p:nvSpPr>
          <p:cNvPr id="344" name="Google Shape;344;p9"/>
          <p:cNvSpPr txBox="1"/>
          <p:nvPr/>
        </p:nvSpPr>
        <p:spPr>
          <a:xfrm>
            <a:off x="6132513" y="4879862"/>
            <a:ext cx="2838450" cy="901360"/>
          </a:xfrm>
          <a:prstGeom prst="rect">
            <a:avLst/>
          </a:prstGeom>
          <a:noFill/>
          <a:ln>
            <a:noFill/>
          </a:ln>
        </p:spPr>
        <p:txBody>
          <a:bodyPr spcFirstLastPara="1" wrap="square" lIns="91425" tIns="45700" rIns="91425" bIns="45700" anchor="t" anchorCtr="0">
            <a:spAutoFit/>
          </a:bodyPr>
          <a:lstStyle/>
          <a:p>
            <a:pPr marL="0" marR="0" lvl="0" indent="0" algn="ctr" rtl="0">
              <a:lnSpc>
                <a:spcPct val="78571"/>
              </a:lnSpc>
              <a:spcBef>
                <a:spcPts val="0"/>
              </a:spcBef>
              <a:spcAft>
                <a:spcPts val="0"/>
              </a:spcAft>
              <a:buClr>
                <a:schemeClr val="dk1"/>
              </a:buClr>
              <a:buSzPts val="2800"/>
              <a:buFont typeface="Arial"/>
              <a:buNone/>
            </a:pPr>
            <a:r>
              <a:rPr lang="en-US" sz="2800" b="1" i="0" u="none" strike="noStrike" cap="none" dirty="0">
                <a:solidFill>
                  <a:schemeClr val="dk1"/>
                </a:solidFill>
                <a:latin typeface="Arial"/>
                <a:ea typeface="Arial"/>
                <a:cs typeface="Arial"/>
                <a:sym typeface="Arial"/>
              </a:rPr>
              <a:t>Tissue Blocks</a:t>
            </a:r>
            <a:endParaRPr sz="1400" b="0" i="0" u="none" strike="noStrike" cap="none" dirty="0">
              <a:solidFill>
                <a:srgbClr val="000000"/>
              </a:solidFill>
              <a:latin typeface="Arial"/>
              <a:ea typeface="Arial"/>
              <a:cs typeface="Arial"/>
              <a:sym typeface="Arial"/>
            </a:endParaRPr>
          </a:p>
          <a:p>
            <a:pPr marL="0" marR="0" lvl="0" indent="0" algn="ctr" rtl="0">
              <a:lnSpc>
                <a:spcPct val="78571"/>
              </a:lnSpc>
              <a:spcBef>
                <a:spcPts val="1000"/>
              </a:spcBef>
              <a:spcAft>
                <a:spcPts val="0"/>
              </a:spcAft>
              <a:buClr>
                <a:schemeClr val="accent2"/>
              </a:buClr>
              <a:buSzPts val="2800"/>
              <a:buFont typeface="Arial"/>
              <a:buNone/>
            </a:pPr>
            <a:endParaRPr sz="2800" b="1" i="0" u="none" strike="noStrike" cap="none" dirty="0">
              <a:solidFill>
                <a:schemeClr val="dk1"/>
              </a:solidFill>
              <a:latin typeface="Arial"/>
              <a:ea typeface="Arial"/>
              <a:cs typeface="Arial"/>
              <a:sym typeface="Arial"/>
            </a:endParaRPr>
          </a:p>
        </p:txBody>
      </p:sp>
      <p:sp>
        <p:nvSpPr>
          <p:cNvPr id="345" name="Google Shape;345;p9"/>
          <p:cNvSpPr txBox="1"/>
          <p:nvPr/>
        </p:nvSpPr>
        <p:spPr>
          <a:xfrm>
            <a:off x="6119642" y="5421181"/>
            <a:ext cx="2838450"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a:ea typeface="Arial"/>
                <a:cs typeface="Arial"/>
                <a:sym typeface="Arial"/>
              </a:rPr>
              <a:t>Tissue regions fixed in formalin and embedded in paraffin</a:t>
            </a:r>
            <a:endParaRPr sz="1400" b="0" i="0" u="none" strike="noStrike" cap="none" dirty="0">
              <a:solidFill>
                <a:srgbClr val="000000"/>
              </a:solidFill>
              <a:latin typeface="Arial"/>
              <a:ea typeface="Arial"/>
              <a:cs typeface="Arial"/>
              <a:sym typeface="Arial"/>
            </a:endParaRPr>
          </a:p>
        </p:txBody>
      </p:sp>
      <p:sp>
        <p:nvSpPr>
          <p:cNvPr id="346" name="Google Shape;346;p9"/>
          <p:cNvSpPr txBox="1"/>
          <p:nvPr/>
        </p:nvSpPr>
        <p:spPr>
          <a:xfrm>
            <a:off x="9173029" y="4885976"/>
            <a:ext cx="2838450" cy="1144440"/>
          </a:xfrm>
          <a:prstGeom prst="rect">
            <a:avLst/>
          </a:prstGeom>
          <a:noFill/>
          <a:ln>
            <a:noFill/>
          </a:ln>
        </p:spPr>
        <p:txBody>
          <a:bodyPr spcFirstLastPara="1" wrap="square" lIns="91425" tIns="45700" rIns="91425" bIns="45700" anchor="t" anchorCtr="0">
            <a:spAutoFit/>
          </a:bodyPr>
          <a:lstStyle/>
          <a:p>
            <a:pPr marL="0" marR="0" lvl="0" indent="0" algn="ctr" rtl="0">
              <a:lnSpc>
                <a:spcPct val="78571"/>
              </a:lnSpc>
              <a:spcBef>
                <a:spcPts val="0"/>
              </a:spcBef>
              <a:spcAft>
                <a:spcPts val="0"/>
              </a:spcAft>
              <a:buClr>
                <a:schemeClr val="dk1"/>
              </a:buClr>
              <a:buSzPts val="2800"/>
              <a:buFont typeface="Arial"/>
              <a:buNone/>
            </a:pPr>
            <a:r>
              <a:rPr lang="en-US" sz="2400" b="1" i="0" u="none" strike="noStrike" cap="none" dirty="0">
                <a:solidFill>
                  <a:schemeClr val="dk1"/>
                </a:solidFill>
                <a:latin typeface="Arial"/>
                <a:ea typeface="Arial"/>
                <a:cs typeface="Arial"/>
                <a:sym typeface="Arial"/>
              </a:rPr>
              <a:t>Histopath</a:t>
            </a:r>
            <a:r>
              <a:rPr lang="en-US" sz="2400" b="1" dirty="0">
                <a:solidFill>
                  <a:schemeClr val="dk1"/>
                </a:solidFill>
              </a:rPr>
              <a:t>ology</a:t>
            </a:r>
            <a:r>
              <a:rPr lang="en-US" sz="2400" b="1" i="0" u="none" strike="noStrike" cap="none" dirty="0">
                <a:solidFill>
                  <a:schemeClr val="dk1"/>
                </a:solidFill>
                <a:latin typeface="Arial"/>
                <a:ea typeface="Arial"/>
                <a:cs typeface="Arial"/>
                <a:sym typeface="Arial"/>
              </a:rPr>
              <a:t> Slide</a:t>
            </a:r>
            <a:endParaRPr sz="2400" b="0" i="0" u="none" strike="noStrike" cap="none" dirty="0">
              <a:solidFill>
                <a:srgbClr val="000000"/>
              </a:solidFill>
              <a:latin typeface="Arial"/>
              <a:ea typeface="Arial"/>
              <a:cs typeface="Arial"/>
              <a:sym typeface="Arial"/>
            </a:endParaRPr>
          </a:p>
          <a:p>
            <a:pPr marL="0" marR="0" lvl="0" indent="0" algn="ctr" rtl="0">
              <a:lnSpc>
                <a:spcPct val="78571"/>
              </a:lnSpc>
              <a:spcBef>
                <a:spcPts val="1000"/>
              </a:spcBef>
              <a:spcAft>
                <a:spcPts val="0"/>
              </a:spcAft>
              <a:buClr>
                <a:schemeClr val="accent2"/>
              </a:buClr>
              <a:buSzPts val="2800"/>
              <a:buFont typeface="Arial"/>
              <a:buNone/>
            </a:pPr>
            <a:endParaRPr sz="2800" b="1" i="0" u="none" strike="noStrike" cap="none" dirty="0">
              <a:solidFill>
                <a:schemeClr val="dk1"/>
              </a:solidFill>
              <a:latin typeface="Arial"/>
              <a:ea typeface="Arial"/>
              <a:cs typeface="Arial"/>
              <a:sym typeface="Arial"/>
            </a:endParaRPr>
          </a:p>
        </p:txBody>
      </p:sp>
      <p:sp>
        <p:nvSpPr>
          <p:cNvPr id="347" name="Google Shape;347;p9"/>
          <p:cNvSpPr txBox="1"/>
          <p:nvPr/>
        </p:nvSpPr>
        <p:spPr>
          <a:xfrm>
            <a:off x="9173029" y="5421180"/>
            <a:ext cx="2838450" cy="923289"/>
          </a:xfrm>
          <a:prstGeom prst="rect">
            <a:avLst/>
          </a:prstGeom>
          <a:noFill/>
          <a:ln>
            <a:noFill/>
          </a:ln>
        </p:spPr>
        <p:txBody>
          <a:bodyPr spcFirstLastPara="1" wrap="square" lIns="91425" tIns="45700" rIns="91425" bIns="45700" anchor="t" anchorCtr="0">
            <a:spAutoFit/>
          </a:bodyPr>
          <a:lstStyle/>
          <a:p>
            <a:pPr algn="ctr">
              <a:buClr>
                <a:schemeClr val="dk1"/>
              </a:buClr>
              <a:buSzPts val="1800"/>
            </a:pPr>
            <a:r>
              <a:rPr lang="en-US" sz="1800" b="0" i="0" u="none" strike="noStrike" cap="none" dirty="0">
                <a:solidFill>
                  <a:schemeClr val="dk1"/>
                </a:solidFill>
                <a:latin typeface="Arial"/>
                <a:ea typeface="Arial"/>
                <a:cs typeface="Arial"/>
                <a:sym typeface="Arial"/>
              </a:rPr>
              <a:t>Tissue blocks cut, tissue placed on glass slide</a:t>
            </a:r>
            <a:r>
              <a:rPr lang="en-US" sz="1800" dirty="0">
                <a:solidFill>
                  <a:schemeClr val="dk1"/>
                </a:solidFill>
              </a:rPr>
              <a:t>, and stained</a:t>
            </a:r>
            <a:endParaRPr sz="1400" b="0" i="0" u="none" strike="noStrike" cap="none" dirty="0">
              <a:solidFill>
                <a:schemeClr val="dk1"/>
              </a:solidFill>
              <a:latin typeface="Arial"/>
              <a:ea typeface="Arial"/>
              <a:cs typeface="Arial"/>
              <a:sym typeface="Arial"/>
            </a:endParaRPr>
          </a:p>
        </p:txBody>
      </p:sp>
      <p:pic>
        <p:nvPicPr>
          <p:cNvPr id="9" name="Picture Placeholder 8" descr="A close-up of a yellow oval&#10;&#10;Description automatically generated">
            <a:extLst>
              <a:ext uri="{FF2B5EF4-FFF2-40B4-BE49-F238E27FC236}">
                <a16:creationId xmlns:a16="http://schemas.microsoft.com/office/drawing/2014/main" id="{E9F08579-DEAC-A2A2-A17E-442BDB36F904}"/>
              </a:ext>
            </a:extLst>
          </p:cNvPr>
          <p:cNvPicPr>
            <a:picLocks noGrp="1" noChangeAspect="1"/>
          </p:cNvPicPr>
          <p:nvPr>
            <p:ph type="pic" idx="3"/>
          </p:nvPr>
        </p:nvPicPr>
        <p:blipFill>
          <a:blip r:embed="rId3"/>
          <a:srcRect l="2743" r="2743"/>
          <a:stretch>
            <a:fillRect/>
          </a:stretch>
        </p:blipFill>
        <p:spPr>
          <a:xfrm>
            <a:off x="3019425" y="1371600"/>
            <a:ext cx="2974975" cy="3294063"/>
          </a:xfrm>
          <a:prstGeom prst="rect">
            <a:avLst/>
          </a:prstGeom>
          <a:solidFill>
            <a:schemeClr val="lt2"/>
          </a:solidFill>
          <a:ln>
            <a:noFill/>
          </a:ln>
        </p:spPr>
      </p:pic>
      <p:pic>
        <p:nvPicPr>
          <p:cNvPr id="13" name="Picture Placeholder 12" descr="A row of small rectangular objects&#10;&#10;Description automatically generated with medium confidence">
            <a:extLst>
              <a:ext uri="{FF2B5EF4-FFF2-40B4-BE49-F238E27FC236}">
                <a16:creationId xmlns:a16="http://schemas.microsoft.com/office/drawing/2014/main" id="{DF64B5C0-8BFA-F7D9-B2F9-47A1A1E1865E}"/>
              </a:ext>
            </a:extLst>
          </p:cNvPr>
          <p:cNvPicPr>
            <a:picLocks noGrp="1" noChangeAspect="1"/>
          </p:cNvPicPr>
          <p:nvPr>
            <p:ph type="pic" idx="4"/>
          </p:nvPr>
        </p:nvPicPr>
        <p:blipFill>
          <a:blip r:embed="rId4"/>
          <a:srcRect l="1976" r="1976"/>
          <a:stretch>
            <a:fillRect/>
          </a:stretch>
        </p:blipFill>
        <p:spPr>
          <a:xfrm>
            <a:off x="6008688" y="1371600"/>
            <a:ext cx="3163887" cy="3294063"/>
          </a:xfrm>
          <a:prstGeom prst="rect">
            <a:avLst/>
          </a:prstGeom>
          <a:solidFill>
            <a:schemeClr val="lt2"/>
          </a:solidFill>
          <a:ln>
            <a:noFill/>
          </a:ln>
        </p:spPr>
      </p:pic>
      <p:pic>
        <p:nvPicPr>
          <p:cNvPr id="15" name="Picture Placeholder 14" descr="A close-up of a gloved hand holding a slide&#10;&#10;Description automatically generated">
            <a:extLst>
              <a:ext uri="{FF2B5EF4-FFF2-40B4-BE49-F238E27FC236}">
                <a16:creationId xmlns:a16="http://schemas.microsoft.com/office/drawing/2014/main" id="{6727C9F6-6916-1BE9-7AC9-9B6136DF4C12}"/>
              </a:ext>
            </a:extLst>
          </p:cNvPr>
          <p:cNvPicPr>
            <a:picLocks noGrp="1" noChangeAspect="1"/>
          </p:cNvPicPr>
          <p:nvPr>
            <p:ph type="pic" idx="5"/>
          </p:nvPr>
        </p:nvPicPr>
        <p:blipFill>
          <a:blip r:embed="rId5"/>
          <a:srcRect l="29493" r="29493"/>
          <a:stretch>
            <a:fillRect/>
          </a:stretch>
        </p:blipFill>
        <p:spPr>
          <a:xfrm>
            <a:off x="9186863" y="1371600"/>
            <a:ext cx="2962275" cy="3294063"/>
          </a:xfrm>
          <a:prstGeom prst="rect">
            <a:avLst/>
          </a:prstGeom>
          <a:solidFill>
            <a:schemeClr val="lt2"/>
          </a:solidFill>
          <a:ln>
            <a:noFill/>
          </a:ln>
        </p:spPr>
      </p:pic>
      <p:sp>
        <p:nvSpPr>
          <p:cNvPr id="353" name="Google Shape;353;p9"/>
          <p:cNvSpPr txBox="1">
            <a:spLocks noGrp="1"/>
          </p:cNvSpPr>
          <p:nvPr>
            <p:ph type="ctrTitle"/>
          </p:nvPr>
        </p:nvSpPr>
        <p:spPr>
          <a:xfrm>
            <a:off x="400050" y="255350"/>
            <a:ext cx="7287900" cy="615600"/>
          </a:xfrm>
          <a:prstGeom prst="rect">
            <a:avLst/>
          </a:prstGeom>
          <a:noFill/>
          <a:ln>
            <a:noFill/>
          </a:ln>
        </p:spPr>
        <p:txBody>
          <a:bodyPr spcFirstLastPara="1" wrap="square" lIns="91425" tIns="0" rIns="91425" bIns="0" anchor="t" anchorCtr="0">
            <a:spAutoFit/>
          </a:bodyPr>
          <a:lstStyle/>
          <a:p>
            <a:pPr marL="0" lvl="0" indent="0" algn="l" rtl="0">
              <a:lnSpc>
                <a:spcPct val="100000"/>
              </a:lnSpc>
              <a:spcBef>
                <a:spcPts val="0"/>
              </a:spcBef>
              <a:spcAft>
                <a:spcPts val="0"/>
              </a:spcAft>
              <a:buSzPts val="4000"/>
              <a:buNone/>
            </a:pPr>
            <a:r>
              <a:rPr lang="en-US" dirty="0"/>
              <a:t>The Histopathology Process</a:t>
            </a:r>
            <a:endParaRPr dirty="0"/>
          </a:p>
        </p:txBody>
      </p:sp>
      <p:pic>
        <p:nvPicPr>
          <p:cNvPr id="11" name="Picture Placeholder 10" descr="A group of surgeons in a operating room">
            <a:extLst>
              <a:ext uri="{FF2B5EF4-FFF2-40B4-BE49-F238E27FC236}">
                <a16:creationId xmlns:a16="http://schemas.microsoft.com/office/drawing/2014/main" id="{B3A44D8C-90EA-50F3-5955-9B837F068CDA}"/>
              </a:ext>
            </a:extLst>
          </p:cNvPr>
          <p:cNvPicPr>
            <a:picLocks noGrp="1" noChangeAspect="1"/>
          </p:cNvPicPr>
          <p:nvPr>
            <p:ph type="pic" idx="2"/>
          </p:nvPr>
        </p:nvPicPr>
        <p:blipFill>
          <a:blip r:embed="rId6"/>
          <a:srcRect l="16273" r="16273"/>
          <a:stretch>
            <a:fillRect/>
          </a:stretch>
        </p:blipFill>
        <p:spPr/>
      </p:pic>
    </p:spTree>
    <p:extLst>
      <p:ext uri="{BB962C8B-B14F-4D97-AF65-F5344CB8AC3E}">
        <p14:creationId xmlns:p14="http://schemas.microsoft.com/office/powerpoint/2010/main" val="3884666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collage of multiple images of cells&#10;&#10;Description automatically generated">
            <a:extLst>
              <a:ext uri="{FF2B5EF4-FFF2-40B4-BE49-F238E27FC236}">
                <a16:creationId xmlns:a16="http://schemas.microsoft.com/office/drawing/2014/main" id="{72625CF3-A4A4-CDBA-887C-FE37A0EB3472}"/>
              </a:ext>
            </a:extLst>
          </p:cNvPr>
          <p:cNvPicPr>
            <a:picLocks noGrp="1" noChangeAspect="1"/>
          </p:cNvPicPr>
          <p:nvPr>
            <p:ph type="pic" idx="2"/>
          </p:nvPr>
        </p:nvPicPr>
        <p:blipFill>
          <a:blip r:embed="rId2"/>
          <a:srcRect l="26164" r="26164"/>
          <a:stretch>
            <a:fillRect/>
          </a:stretch>
        </p:blipFill>
        <p:spPr/>
      </p:pic>
      <p:pic>
        <p:nvPicPr>
          <p:cNvPr id="12" name="Picture Placeholder 11" descr="A collage of cells with different colors&#10;&#10;Description automatically generated">
            <a:extLst>
              <a:ext uri="{FF2B5EF4-FFF2-40B4-BE49-F238E27FC236}">
                <a16:creationId xmlns:a16="http://schemas.microsoft.com/office/drawing/2014/main" id="{DA9FD06A-CD7B-B389-A34E-B4F067B774FD}"/>
              </a:ext>
            </a:extLst>
          </p:cNvPr>
          <p:cNvPicPr>
            <a:picLocks noGrp="1" noChangeAspect="1"/>
          </p:cNvPicPr>
          <p:nvPr>
            <p:ph type="pic" idx="3"/>
          </p:nvPr>
        </p:nvPicPr>
        <p:blipFill>
          <a:blip r:embed="rId3"/>
          <a:srcRect l="12194" r="12194"/>
          <a:stretch>
            <a:fillRect/>
          </a:stretch>
        </p:blipFill>
        <p:spPr/>
      </p:pic>
      <p:pic>
        <p:nvPicPr>
          <p:cNvPr id="14" name="Picture Placeholder 13" descr="A close-up of a microscope&#10;&#10;Description automatically generated">
            <a:extLst>
              <a:ext uri="{FF2B5EF4-FFF2-40B4-BE49-F238E27FC236}">
                <a16:creationId xmlns:a16="http://schemas.microsoft.com/office/drawing/2014/main" id="{5BFED737-AACC-44B8-5337-7BBF83D57762}"/>
              </a:ext>
            </a:extLst>
          </p:cNvPr>
          <p:cNvPicPr>
            <a:picLocks noGrp="1" noChangeAspect="1"/>
          </p:cNvPicPr>
          <p:nvPr>
            <p:ph type="pic" idx="4"/>
          </p:nvPr>
        </p:nvPicPr>
        <p:blipFill>
          <a:blip r:embed="rId4"/>
          <a:srcRect l="16880" r="16880"/>
          <a:stretch>
            <a:fillRect/>
          </a:stretch>
        </p:blipFill>
        <p:spPr/>
      </p:pic>
      <p:pic>
        <p:nvPicPr>
          <p:cNvPr id="16" name="Picture Placeholder 15" descr="A medical report with a black text&#10;&#10;Description automatically generated with medium confidence">
            <a:extLst>
              <a:ext uri="{FF2B5EF4-FFF2-40B4-BE49-F238E27FC236}">
                <a16:creationId xmlns:a16="http://schemas.microsoft.com/office/drawing/2014/main" id="{E3566983-188F-9289-D581-6210043C3A5B}"/>
              </a:ext>
            </a:extLst>
          </p:cNvPr>
          <p:cNvPicPr>
            <a:picLocks noGrp="1" noChangeAspect="1"/>
          </p:cNvPicPr>
          <p:nvPr>
            <p:ph type="pic" idx="5"/>
          </p:nvPr>
        </p:nvPicPr>
        <p:blipFill>
          <a:blip r:embed="rId5"/>
          <a:srcRect t="7010" b="7010"/>
          <a:stretch>
            <a:fillRect/>
          </a:stretch>
        </p:blipFill>
        <p:spPr/>
      </p:pic>
      <p:sp>
        <p:nvSpPr>
          <p:cNvPr id="7" name="Title 6">
            <a:extLst>
              <a:ext uri="{FF2B5EF4-FFF2-40B4-BE49-F238E27FC236}">
                <a16:creationId xmlns:a16="http://schemas.microsoft.com/office/drawing/2014/main" id="{DBB24537-F53E-7C94-4DE1-F9338D64495F}"/>
              </a:ext>
            </a:extLst>
          </p:cNvPr>
          <p:cNvSpPr>
            <a:spLocks noGrp="1"/>
          </p:cNvSpPr>
          <p:nvPr>
            <p:ph type="ctrTitle"/>
          </p:nvPr>
        </p:nvSpPr>
        <p:spPr>
          <a:xfrm>
            <a:off x="400050" y="255350"/>
            <a:ext cx="7287900" cy="615553"/>
          </a:xfrm>
        </p:spPr>
        <p:txBody>
          <a:bodyPr/>
          <a:lstStyle/>
          <a:p>
            <a:r>
              <a:rPr lang="en-US" dirty="0"/>
              <a:t>Microscopic Exam</a:t>
            </a:r>
          </a:p>
        </p:txBody>
      </p:sp>
      <p:sp>
        <p:nvSpPr>
          <p:cNvPr id="17" name="Google Shape;340;p9">
            <a:extLst>
              <a:ext uri="{FF2B5EF4-FFF2-40B4-BE49-F238E27FC236}">
                <a16:creationId xmlns:a16="http://schemas.microsoft.com/office/drawing/2014/main" id="{259F8A5F-8284-6BC8-8AD6-80876995275B}"/>
              </a:ext>
            </a:extLst>
          </p:cNvPr>
          <p:cNvSpPr txBox="1"/>
          <p:nvPr/>
        </p:nvSpPr>
        <p:spPr>
          <a:xfrm>
            <a:off x="153015" y="4885976"/>
            <a:ext cx="2838450" cy="1144440"/>
          </a:xfrm>
          <a:prstGeom prst="rect">
            <a:avLst/>
          </a:prstGeom>
          <a:noFill/>
          <a:ln>
            <a:noFill/>
          </a:ln>
        </p:spPr>
        <p:txBody>
          <a:bodyPr spcFirstLastPara="1" wrap="square" lIns="91425" tIns="45700" rIns="91425" bIns="45700" anchor="t" anchorCtr="0">
            <a:spAutoFit/>
          </a:bodyPr>
          <a:lstStyle/>
          <a:p>
            <a:pPr marL="0" marR="0" lvl="0" indent="0" algn="ctr" rtl="0">
              <a:lnSpc>
                <a:spcPct val="78571"/>
              </a:lnSpc>
              <a:spcBef>
                <a:spcPts val="0"/>
              </a:spcBef>
              <a:spcAft>
                <a:spcPts val="0"/>
              </a:spcAft>
              <a:buClr>
                <a:schemeClr val="dk1"/>
              </a:buClr>
              <a:buSzPts val="2800"/>
              <a:buFont typeface="Arial"/>
              <a:buNone/>
            </a:pPr>
            <a:r>
              <a:rPr lang="en-US" sz="2400" b="1" dirty="0">
                <a:solidFill>
                  <a:schemeClr val="dk1"/>
                </a:solidFill>
              </a:rPr>
              <a:t>Hematoxylin and Eosin </a:t>
            </a:r>
            <a:endParaRPr sz="2400" b="0" i="0" u="none" strike="noStrike" cap="none" dirty="0">
              <a:solidFill>
                <a:srgbClr val="000000"/>
              </a:solidFill>
              <a:latin typeface="Arial"/>
              <a:ea typeface="Arial"/>
              <a:cs typeface="Arial"/>
              <a:sym typeface="Arial"/>
            </a:endParaRPr>
          </a:p>
          <a:p>
            <a:pPr marL="0" marR="0" lvl="0" indent="0" algn="ctr" rtl="0">
              <a:lnSpc>
                <a:spcPct val="78571"/>
              </a:lnSpc>
              <a:spcBef>
                <a:spcPts val="1000"/>
              </a:spcBef>
              <a:spcAft>
                <a:spcPts val="0"/>
              </a:spcAft>
              <a:buClr>
                <a:schemeClr val="accent2"/>
              </a:buClr>
              <a:buSzPts val="2800"/>
              <a:buFont typeface="Arial"/>
              <a:buNone/>
            </a:pPr>
            <a:endParaRPr sz="2800" b="1" i="0" u="none" strike="noStrike" cap="none" dirty="0">
              <a:solidFill>
                <a:schemeClr val="dk1"/>
              </a:solidFill>
              <a:latin typeface="Arial"/>
              <a:ea typeface="Arial"/>
              <a:cs typeface="Arial"/>
              <a:sym typeface="Arial"/>
            </a:endParaRPr>
          </a:p>
        </p:txBody>
      </p:sp>
      <p:sp>
        <p:nvSpPr>
          <p:cNvPr id="18" name="Google Shape;340;p9">
            <a:extLst>
              <a:ext uri="{FF2B5EF4-FFF2-40B4-BE49-F238E27FC236}">
                <a16:creationId xmlns:a16="http://schemas.microsoft.com/office/drawing/2014/main" id="{27C93B45-FC5F-7BA3-E87F-6D7387A1EFD7}"/>
              </a:ext>
            </a:extLst>
          </p:cNvPr>
          <p:cNvSpPr txBox="1"/>
          <p:nvPr/>
        </p:nvSpPr>
        <p:spPr>
          <a:xfrm>
            <a:off x="2975429" y="4885976"/>
            <a:ext cx="2838450" cy="1193107"/>
          </a:xfrm>
          <a:prstGeom prst="rect">
            <a:avLst/>
          </a:prstGeom>
          <a:noFill/>
          <a:ln>
            <a:noFill/>
          </a:ln>
        </p:spPr>
        <p:txBody>
          <a:bodyPr spcFirstLastPara="1" wrap="square" lIns="91425" tIns="45700" rIns="91425" bIns="45700" anchor="t" anchorCtr="0">
            <a:spAutoFit/>
          </a:bodyPr>
          <a:lstStyle/>
          <a:p>
            <a:pPr marL="0" marR="0" lvl="0" indent="0" algn="ctr" rtl="0">
              <a:lnSpc>
                <a:spcPct val="78571"/>
              </a:lnSpc>
              <a:spcBef>
                <a:spcPts val="0"/>
              </a:spcBef>
              <a:spcAft>
                <a:spcPts val="0"/>
              </a:spcAft>
              <a:buClr>
                <a:schemeClr val="dk1"/>
              </a:buClr>
              <a:buSzPts val="2800"/>
              <a:buFont typeface="Arial"/>
              <a:buNone/>
            </a:pPr>
            <a:r>
              <a:rPr lang="en-US" sz="2400" b="1" dirty="0">
                <a:solidFill>
                  <a:schemeClr val="dk1"/>
                </a:solidFill>
              </a:rPr>
              <a:t>Immuno-histochemistry</a:t>
            </a:r>
            <a:r>
              <a:rPr lang="en-US" sz="2800" b="1" dirty="0">
                <a:solidFill>
                  <a:schemeClr val="dk1"/>
                </a:solidFill>
              </a:rPr>
              <a:t> </a:t>
            </a:r>
            <a:endParaRPr sz="1400" b="0" i="0" u="none" strike="noStrike" cap="none" dirty="0">
              <a:solidFill>
                <a:srgbClr val="000000"/>
              </a:solidFill>
              <a:latin typeface="Arial"/>
              <a:ea typeface="Arial"/>
              <a:cs typeface="Arial"/>
              <a:sym typeface="Arial"/>
            </a:endParaRPr>
          </a:p>
          <a:p>
            <a:pPr marL="0" marR="0" lvl="0" indent="0" algn="ctr" rtl="0">
              <a:lnSpc>
                <a:spcPct val="78571"/>
              </a:lnSpc>
              <a:spcBef>
                <a:spcPts val="1000"/>
              </a:spcBef>
              <a:spcAft>
                <a:spcPts val="0"/>
              </a:spcAft>
              <a:buClr>
                <a:schemeClr val="accent2"/>
              </a:buClr>
              <a:buSzPts val="2800"/>
              <a:buFont typeface="Arial"/>
              <a:buNone/>
            </a:pPr>
            <a:endParaRPr sz="2800" b="1" i="0" u="none" strike="noStrike" cap="none" dirty="0">
              <a:solidFill>
                <a:schemeClr val="dk1"/>
              </a:solidFill>
              <a:latin typeface="Arial"/>
              <a:ea typeface="Arial"/>
              <a:cs typeface="Arial"/>
              <a:sym typeface="Arial"/>
            </a:endParaRPr>
          </a:p>
        </p:txBody>
      </p:sp>
      <p:sp>
        <p:nvSpPr>
          <p:cNvPr id="19" name="Google Shape;340;p9">
            <a:extLst>
              <a:ext uri="{FF2B5EF4-FFF2-40B4-BE49-F238E27FC236}">
                <a16:creationId xmlns:a16="http://schemas.microsoft.com/office/drawing/2014/main" id="{7947AECC-CFCB-D1AB-197D-2671F9CD2C7D}"/>
              </a:ext>
            </a:extLst>
          </p:cNvPr>
          <p:cNvSpPr txBox="1"/>
          <p:nvPr/>
        </p:nvSpPr>
        <p:spPr>
          <a:xfrm>
            <a:off x="5994400" y="4881572"/>
            <a:ext cx="2838450" cy="1047234"/>
          </a:xfrm>
          <a:prstGeom prst="rect">
            <a:avLst/>
          </a:prstGeom>
          <a:noFill/>
          <a:ln>
            <a:noFill/>
          </a:ln>
        </p:spPr>
        <p:txBody>
          <a:bodyPr spcFirstLastPara="1" wrap="square" lIns="91425" tIns="45700" rIns="91425" bIns="45700" anchor="t" anchorCtr="0">
            <a:spAutoFit/>
          </a:bodyPr>
          <a:lstStyle/>
          <a:p>
            <a:pPr marL="0" marR="0" lvl="0" indent="0" algn="ctr" rtl="0">
              <a:lnSpc>
                <a:spcPct val="78571"/>
              </a:lnSpc>
              <a:spcBef>
                <a:spcPts val="0"/>
              </a:spcBef>
              <a:spcAft>
                <a:spcPts val="0"/>
              </a:spcAft>
              <a:buClr>
                <a:schemeClr val="dk1"/>
              </a:buClr>
              <a:buSzPts val="2800"/>
              <a:buFont typeface="Arial"/>
              <a:buNone/>
            </a:pPr>
            <a:r>
              <a:rPr lang="en-US" sz="2000" b="1" dirty="0">
                <a:solidFill>
                  <a:schemeClr val="dk1"/>
                </a:solidFill>
              </a:rPr>
              <a:t>Cytogenetic and molecular genomics </a:t>
            </a:r>
            <a:endParaRPr sz="2000" b="0" i="0" u="none" strike="noStrike" cap="none" dirty="0">
              <a:solidFill>
                <a:srgbClr val="000000"/>
              </a:solidFill>
              <a:latin typeface="Arial"/>
              <a:ea typeface="Arial"/>
              <a:cs typeface="Arial"/>
              <a:sym typeface="Arial"/>
            </a:endParaRPr>
          </a:p>
          <a:p>
            <a:pPr marL="0" marR="0" lvl="0" indent="0" algn="ctr" rtl="0">
              <a:lnSpc>
                <a:spcPct val="78571"/>
              </a:lnSpc>
              <a:spcBef>
                <a:spcPts val="1000"/>
              </a:spcBef>
              <a:spcAft>
                <a:spcPts val="0"/>
              </a:spcAft>
              <a:buClr>
                <a:schemeClr val="accent2"/>
              </a:buClr>
              <a:buSzPts val="2800"/>
              <a:buFont typeface="Arial"/>
              <a:buNone/>
            </a:pPr>
            <a:endParaRPr sz="2800" b="1" i="0" u="none" strike="noStrike" cap="none" dirty="0">
              <a:solidFill>
                <a:schemeClr val="dk1"/>
              </a:solidFill>
              <a:latin typeface="Arial"/>
              <a:ea typeface="Arial"/>
              <a:cs typeface="Arial"/>
              <a:sym typeface="Arial"/>
            </a:endParaRPr>
          </a:p>
        </p:txBody>
      </p:sp>
      <p:sp>
        <p:nvSpPr>
          <p:cNvPr id="20" name="Google Shape;340;p9">
            <a:extLst>
              <a:ext uri="{FF2B5EF4-FFF2-40B4-BE49-F238E27FC236}">
                <a16:creationId xmlns:a16="http://schemas.microsoft.com/office/drawing/2014/main" id="{D2BAE798-6104-8682-7EF9-4DC7B52A6FD1}"/>
              </a:ext>
            </a:extLst>
          </p:cNvPr>
          <p:cNvSpPr txBox="1"/>
          <p:nvPr/>
        </p:nvSpPr>
        <p:spPr>
          <a:xfrm>
            <a:off x="9075652" y="4881572"/>
            <a:ext cx="2838450" cy="901360"/>
          </a:xfrm>
          <a:prstGeom prst="rect">
            <a:avLst/>
          </a:prstGeom>
          <a:noFill/>
          <a:ln>
            <a:noFill/>
          </a:ln>
        </p:spPr>
        <p:txBody>
          <a:bodyPr spcFirstLastPara="1" wrap="square" lIns="91425" tIns="45700" rIns="91425" bIns="45700" anchor="t" anchorCtr="0">
            <a:spAutoFit/>
          </a:bodyPr>
          <a:lstStyle/>
          <a:p>
            <a:pPr marL="0" marR="0" lvl="0" indent="0" algn="ctr" rtl="0">
              <a:lnSpc>
                <a:spcPct val="78571"/>
              </a:lnSpc>
              <a:spcBef>
                <a:spcPts val="0"/>
              </a:spcBef>
              <a:spcAft>
                <a:spcPts val="0"/>
              </a:spcAft>
              <a:buClr>
                <a:schemeClr val="dk1"/>
              </a:buClr>
              <a:buSzPts val="2800"/>
              <a:buFont typeface="Arial"/>
              <a:buNone/>
            </a:pPr>
            <a:r>
              <a:rPr lang="en-US" sz="2800" b="1" dirty="0">
                <a:solidFill>
                  <a:schemeClr val="dk1"/>
                </a:solidFill>
              </a:rPr>
              <a:t>Report</a:t>
            </a:r>
            <a:endParaRPr sz="1400" b="0" i="0" u="none" strike="noStrike" cap="none" dirty="0">
              <a:solidFill>
                <a:srgbClr val="000000"/>
              </a:solidFill>
              <a:latin typeface="Arial"/>
              <a:ea typeface="Arial"/>
              <a:cs typeface="Arial"/>
              <a:sym typeface="Arial"/>
            </a:endParaRPr>
          </a:p>
          <a:p>
            <a:pPr marL="0" marR="0" lvl="0" indent="0" algn="ctr" rtl="0">
              <a:lnSpc>
                <a:spcPct val="78571"/>
              </a:lnSpc>
              <a:spcBef>
                <a:spcPts val="1000"/>
              </a:spcBef>
              <a:spcAft>
                <a:spcPts val="0"/>
              </a:spcAft>
              <a:buClr>
                <a:schemeClr val="accent2"/>
              </a:buClr>
              <a:buSzPts val="2800"/>
              <a:buFont typeface="Arial"/>
              <a:buNone/>
            </a:pPr>
            <a:endParaRPr sz="2800" b="1" i="0" u="none" strike="noStrike" cap="none" dirty="0">
              <a:solidFill>
                <a:schemeClr val="dk1"/>
              </a:solidFill>
              <a:latin typeface="Arial"/>
              <a:ea typeface="Arial"/>
              <a:cs typeface="Arial"/>
              <a:sym typeface="Arial"/>
            </a:endParaRPr>
          </a:p>
        </p:txBody>
      </p:sp>
      <p:sp>
        <p:nvSpPr>
          <p:cNvPr id="21" name="Google Shape;341;p9">
            <a:extLst>
              <a:ext uri="{FF2B5EF4-FFF2-40B4-BE49-F238E27FC236}">
                <a16:creationId xmlns:a16="http://schemas.microsoft.com/office/drawing/2014/main" id="{104F4499-B190-A9C3-AE64-8B3D46FF7FE6}"/>
              </a:ext>
            </a:extLst>
          </p:cNvPr>
          <p:cNvSpPr txBox="1"/>
          <p:nvPr/>
        </p:nvSpPr>
        <p:spPr>
          <a:xfrm>
            <a:off x="0" y="5574722"/>
            <a:ext cx="2838450"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dirty="0">
                <a:solidFill>
                  <a:schemeClr val="dk1"/>
                </a:solidFill>
              </a:rPr>
              <a:t>H&amp;E tissue examination to identify irregular tissue architecture</a:t>
            </a:r>
            <a:endParaRPr sz="1400" b="0" i="0" u="none" strike="noStrike" cap="none" dirty="0">
              <a:solidFill>
                <a:srgbClr val="000000"/>
              </a:solidFill>
              <a:latin typeface="Arial"/>
              <a:ea typeface="Arial"/>
              <a:cs typeface="Arial"/>
              <a:sym typeface="Arial"/>
            </a:endParaRPr>
          </a:p>
        </p:txBody>
      </p:sp>
      <p:sp>
        <p:nvSpPr>
          <p:cNvPr id="22" name="Google Shape;341;p9">
            <a:extLst>
              <a:ext uri="{FF2B5EF4-FFF2-40B4-BE49-F238E27FC236}">
                <a16:creationId xmlns:a16="http://schemas.microsoft.com/office/drawing/2014/main" id="{70FA0BCF-8321-01CC-9668-AAF110461B4C}"/>
              </a:ext>
            </a:extLst>
          </p:cNvPr>
          <p:cNvSpPr txBox="1"/>
          <p:nvPr/>
        </p:nvSpPr>
        <p:spPr>
          <a:xfrm>
            <a:off x="2959851" y="5556734"/>
            <a:ext cx="2838450"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dirty="0">
                <a:solidFill>
                  <a:schemeClr val="dk1"/>
                </a:solidFill>
              </a:rPr>
              <a:t>IHC stains help differentiate between underlying pathologies</a:t>
            </a:r>
            <a:endParaRPr sz="1400" b="0" i="0" u="none" strike="noStrike" cap="none" dirty="0">
              <a:solidFill>
                <a:srgbClr val="000000"/>
              </a:solidFill>
              <a:latin typeface="Arial"/>
              <a:ea typeface="Arial"/>
              <a:cs typeface="Arial"/>
              <a:sym typeface="Arial"/>
            </a:endParaRPr>
          </a:p>
        </p:txBody>
      </p:sp>
      <p:sp>
        <p:nvSpPr>
          <p:cNvPr id="23" name="Google Shape;341;p9">
            <a:extLst>
              <a:ext uri="{FF2B5EF4-FFF2-40B4-BE49-F238E27FC236}">
                <a16:creationId xmlns:a16="http://schemas.microsoft.com/office/drawing/2014/main" id="{1FB49A36-E9F5-7F91-6DDF-2433BD85A889}"/>
              </a:ext>
            </a:extLst>
          </p:cNvPr>
          <p:cNvSpPr txBox="1"/>
          <p:nvPr/>
        </p:nvSpPr>
        <p:spPr>
          <a:xfrm>
            <a:off x="6041103" y="5556734"/>
            <a:ext cx="2838450"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dirty="0">
                <a:solidFill>
                  <a:schemeClr val="dk1"/>
                </a:solidFill>
              </a:rPr>
              <a:t>Various genomic techniques used if needed</a:t>
            </a:r>
            <a:endParaRPr sz="1400" b="0" i="0" u="none" strike="noStrike" cap="none" dirty="0">
              <a:solidFill>
                <a:srgbClr val="000000"/>
              </a:solidFill>
              <a:latin typeface="Arial"/>
              <a:ea typeface="Arial"/>
              <a:cs typeface="Arial"/>
              <a:sym typeface="Arial"/>
            </a:endParaRPr>
          </a:p>
        </p:txBody>
      </p:sp>
      <p:sp>
        <p:nvSpPr>
          <p:cNvPr id="24" name="Google Shape;341;p9">
            <a:extLst>
              <a:ext uri="{FF2B5EF4-FFF2-40B4-BE49-F238E27FC236}">
                <a16:creationId xmlns:a16="http://schemas.microsoft.com/office/drawing/2014/main" id="{9F85DC69-0C5C-4569-2D85-73306C7CAC35}"/>
              </a:ext>
            </a:extLst>
          </p:cNvPr>
          <p:cNvSpPr txBox="1"/>
          <p:nvPr/>
        </p:nvSpPr>
        <p:spPr>
          <a:xfrm>
            <a:off x="8991600" y="5556733"/>
            <a:ext cx="2838450"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dirty="0">
                <a:solidFill>
                  <a:schemeClr val="dk1"/>
                </a:solidFill>
              </a:rPr>
              <a:t>Final report issued</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24624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8586CED-0940-59F3-4DAA-3A21CC63A874}"/>
              </a:ext>
            </a:extLst>
          </p:cNvPr>
          <p:cNvSpPr>
            <a:spLocks noGrp="1"/>
          </p:cNvSpPr>
          <p:nvPr>
            <p:ph type="pic" idx="2"/>
          </p:nvPr>
        </p:nvSpPr>
        <p:spPr/>
        <p:txBody>
          <a:bodyPr/>
          <a:lstStyle/>
          <a:p>
            <a:endParaRPr lang="en-US"/>
          </a:p>
        </p:txBody>
      </p:sp>
      <p:sp>
        <p:nvSpPr>
          <p:cNvPr id="3" name="Title 2">
            <a:extLst>
              <a:ext uri="{FF2B5EF4-FFF2-40B4-BE49-F238E27FC236}">
                <a16:creationId xmlns:a16="http://schemas.microsoft.com/office/drawing/2014/main" id="{9B398C2F-96D7-D02B-DFB9-EF9979A2696F}"/>
              </a:ext>
            </a:extLst>
          </p:cNvPr>
          <p:cNvSpPr>
            <a:spLocks noGrp="1"/>
          </p:cNvSpPr>
          <p:nvPr>
            <p:ph type="ctrTitle"/>
          </p:nvPr>
        </p:nvSpPr>
        <p:spPr>
          <a:xfrm>
            <a:off x="400050" y="255350"/>
            <a:ext cx="7287900" cy="615553"/>
          </a:xfrm>
        </p:spPr>
        <p:txBody>
          <a:bodyPr/>
          <a:lstStyle/>
          <a:p>
            <a:r>
              <a:rPr lang="en-US" dirty="0"/>
              <a:t>Information Model</a:t>
            </a:r>
          </a:p>
        </p:txBody>
      </p:sp>
      <p:sp>
        <p:nvSpPr>
          <p:cNvPr id="5" name="Rectangle 4">
            <a:extLst>
              <a:ext uri="{FF2B5EF4-FFF2-40B4-BE49-F238E27FC236}">
                <a16:creationId xmlns:a16="http://schemas.microsoft.com/office/drawing/2014/main" id="{0E054E56-CBB5-8E4C-9D06-95DEEA703DAE}"/>
              </a:ext>
            </a:extLst>
          </p:cNvPr>
          <p:cNvSpPr/>
          <p:nvPr/>
        </p:nvSpPr>
        <p:spPr>
          <a:xfrm>
            <a:off x="657616" y="2933177"/>
            <a:ext cx="1096027" cy="5010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Arial"/>
              </a:rPr>
              <a:t>Case</a:t>
            </a:r>
            <a:endParaRPr lang="en-US" dirty="0"/>
          </a:p>
        </p:txBody>
      </p:sp>
      <p:sp>
        <p:nvSpPr>
          <p:cNvPr id="6" name="Rectangle 5">
            <a:extLst>
              <a:ext uri="{FF2B5EF4-FFF2-40B4-BE49-F238E27FC236}">
                <a16:creationId xmlns:a16="http://schemas.microsoft.com/office/drawing/2014/main" id="{63FA4F4A-25B5-F94F-1EE3-1C11B7128D6A}"/>
              </a:ext>
            </a:extLst>
          </p:cNvPr>
          <p:cNvSpPr/>
          <p:nvPr/>
        </p:nvSpPr>
        <p:spPr>
          <a:xfrm>
            <a:off x="2891423" y="2922739"/>
            <a:ext cx="1158657" cy="511479"/>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Part</a:t>
            </a:r>
            <a:endParaRPr lang="en-US" dirty="0"/>
          </a:p>
        </p:txBody>
      </p:sp>
      <p:sp>
        <p:nvSpPr>
          <p:cNvPr id="7" name="Rectangle 6">
            <a:extLst>
              <a:ext uri="{FF2B5EF4-FFF2-40B4-BE49-F238E27FC236}">
                <a16:creationId xmlns:a16="http://schemas.microsoft.com/office/drawing/2014/main" id="{42D94117-D77F-C3F2-F71C-9FA31A4FD3D5}"/>
              </a:ext>
            </a:extLst>
          </p:cNvPr>
          <p:cNvSpPr/>
          <p:nvPr/>
        </p:nvSpPr>
        <p:spPr>
          <a:xfrm>
            <a:off x="5521889" y="4394546"/>
            <a:ext cx="1158657" cy="51147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Special study</a:t>
            </a:r>
            <a:endParaRPr lang="en-US" dirty="0"/>
          </a:p>
        </p:txBody>
      </p:sp>
      <p:sp>
        <p:nvSpPr>
          <p:cNvPr id="8" name="Rectangle 7">
            <a:extLst>
              <a:ext uri="{FF2B5EF4-FFF2-40B4-BE49-F238E27FC236}">
                <a16:creationId xmlns:a16="http://schemas.microsoft.com/office/drawing/2014/main" id="{9FBA1409-A378-6C36-87B9-C4BC0C2BB9D5}"/>
              </a:ext>
            </a:extLst>
          </p:cNvPr>
          <p:cNvSpPr/>
          <p:nvPr/>
        </p:nvSpPr>
        <p:spPr>
          <a:xfrm>
            <a:off x="5521889" y="2922738"/>
            <a:ext cx="1158657" cy="51147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Microscopic</a:t>
            </a:r>
            <a:endParaRPr lang="en-US" dirty="0"/>
          </a:p>
        </p:txBody>
      </p:sp>
      <p:sp>
        <p:nvSpPr>
          <p:cNvPr id="9" name="Rectangle 8">
            <a:extLst>
              <a:ext uri="{FF2B5EF4-FFF2-40B4-BE49-F238E27FC236}">
                <a16:creationId xmlns:a16="http://schemas.microsoft.com/office/drawing/2014/main" id="{C712CB76-F9C3-A49A-0998-4D6B49730C76}"/>
              </a:ext>
            </a:extLst>
          </p:cNvPr>
          <p:cNvSpPr/>
          <p:nvPr/>
        </p:nvSpPr>
        <p:spPr>
          <a:xfrm>
            <a:off x="5521889" y="1638821"/>
            <a:ext cx="1158657" cy="51147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Gross</a:t>
            </a:r>
            <a:endParaRPr lang="en-US" dirty="0"/>
          </a:p>
        </p:txBody>
      </p:sp>
      <p:sp>
        <p:nvSpPr>
          <p:cNvPr id="10" name="Rectangle 9">
            <a:extLst>
              <a:ext uri="{FF2B5EF4-FFF2-40B4-BE49-F238E27FC236}">
                <a16:creationId xmlns:a16="http://schemas.microsoft.com/office/drawing/2014/main" id="{96E110A1-3456-5122-AF7E-C2D7DDBACC3D}"/>
              </a:ext>
            </a:extLst>
          </p:cNvPr>
          <p:cNvSpPr/>
          <p:nvPr/>
        </p:nvSpPr>
        <p:spPr>
          <a:xfrm>
            <a:off x="8121039" y="2526080"/>
            <a:ext cx="1680574" cy="1304794"/>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Final Report</a:t>
            </a:r>
            <a:endParaRPr lang="en-US" dirty="0"/>
          </a:p>
        </p:txBody>
      </p:sp>
      <p:cxnSp>
        <p:nvCxnSpPr>
          <p:cNvPr id="11" name="Straight Arrow Connector 10">
            <a:extLst>
              <a:ext uri="{FF2B5EF4-FFF2-40B4-BE49-F238E27FC236}">
                <a16:creationId xmlns:a16="http://schemas.microsoft.com/office/drawing/2014/main" id="{BDCA29C8-B0D5-22B9-C4BC-249560B801F0}"/>
              </a:ext>
            </a:extLst>
          </p:cNvPr>
          <p:cNvCxnSpPr/>
          <p:nvPr/>
        </p:nvCxnSpPr>
        <p:spPr>
          <a:xfrm flipV="1">
            <a:off x="4020855" y="1892475"/>
            <a:ext cx="1498947" cy="1308968"/>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7E06008-634C-4895-F3AE-90C296E17834}"/>
              </a:ext>
            </a:extLst>
          </p:cNvPr>
          <p:cNvCxnSpPr/>
          <p:nvPr/>
        </p:nvCxnSpPr>
        <p:spPr>
          <a:xfrm>
            <a:off x="1752469" y="3187743"/>
            <a:ext cx="1196235" cy="16701"/>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2C7017C-AC12-FA24-40B1-4802A556AFFB}"/>
              </a:ext>
            </a:extLst>
          </p:cNvPr>
          <p:cNvCxnSpPr>
            <a:cxnSpLocks/>
          </p:cNvCxnSpPr>
          <p:nvPr/>
        </p:nvCxnSpPr>
        <p:spPr>
          <a:xfrm>
            <a:off x="4052170" y="3180566"/>
            <a:ext cx="1467632" cy="16701"/>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45EBDB-036C-DF47-63F7-FB1C3B4D331E}"/>
              </a:ext>
            </a:extLst>
          </p:cNvPr>
          <p:cNvCxnSpPr>
            <a:cxnSpLocks/>
          </p:cNvCxnSpPr>
          <p:nvPr/>
        </p:nvCxnSpPr>
        <p:spPr>
          <a:xfrm>
            <a:off x="4052170" y="3191003"/>
            <a:ext cx="1488508" cy="1488509"/>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E1FC7C6-6F71-2B66-43F4-35DAF3176E40}"/>
              </a:ext>
            </a:extLst>
          </p:cNvPr>
          <p:cNvCxnSpPr>
            <a:cxnSpLocks/>
          </p:cNvCxnSpPr>
          <p:nvPr/>
        </p:nvCxnSpPr>
        <p:spPr>
          <a:xfrm flipV="1">
            <a:off x="6682635" y="3218142"/>
            <a:ext cx="1446755" cy="1455107"/>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6E16086-01BF-CA28-4046-E631EB59A3E9}"/>
              </a:ext>
            </a:extLst>
          </p:cNvPr>
          <p:cNvCxnSpPr>
            <a:cxnSpLocks/>
          </p:cNvCxnSpPr>
          <p:nvPr/>
        </p:nvCxnSpPr>
        <p:spPr>
          <a:xfrm>
            <a:off x="6682635" y="3170124"/>
            <a:ext cx="1436317" cy="6263"/>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DA15DB7-6E45-7EB3-B37B-883A82526727}"/>
              </a:ext>
            </a:extLst>
          </p:cNvPr>
          <p:cNvCxnSpPr>
            <a:cxnSpLocks/>
          </p:cNvCxnSpPr>
          <p:nvPr/>
        </p:nvCxnSpPr>
        <p:spPr>
          <a:xfrm>
            <a:off x="6682634" y="1896645"/>
            <a:ext cx="1446755" cy="1248428"/>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43F7F27-7EAC-1655-7774-22F1EE8E25CE}"/>
              </a:ext>
            </a:extLst>
          </p:cNvPr>
          <p:cNvSpPr txBox="1"/>
          <p:nvPr/>
        </p:nvSpPr>
        <p:spPr>
          <a:xfrm>
            <a:off x="4332066" y="2918371"/>
            <a:ext cx="540328" cy="276999"/>
          </a:xfrm>
          <a:prstGeom prst="rect">
            <a:avLst/>
          </a:prstGeom>
          <a:noFill/>
        </p:spPr>
        <p:txBody>
          <a:bodyPr wrap="square" rtlCol="0">
            <a:spAutoFit/>
          </a:bodyPr>
          <a:lstStyle/>
          <a:p>
            <a:r>
              <a:rPr lang="en-US" sz="1200" dirty="0"/>
              <a:t>[1..*]</a:t>
            </a:r>
          </a:p>
        </p:txBody>
      </p:sp>
      <p:sp>
        <p:nvSpPr>
          <p:cNvPr id="18" name="TextBox 17">
            <a:extLst>
              <a:ext uri="{FF2B5EF4-FFF2-40B4-BE49-F238E27FC236}">
                <a16:creationId xmlns:a16="http://schemas.microsoft.com/office/drawing/2014/main" id="{51FF93AE-4D5A-1A36-D997-239F2647B295}"/>
              </a:ext>
            </a:extLst>
          </p:cNvPr>
          <p:cNvSpPr txBox="1"/>
          <p:nvPr/>
        </p:nvSpPr>
        <p:spPr>
          <a:xfrm>
            <a:off x="3871873" y="2624479"/>
            <a:ext cx="540328" cy="276999"/>
          </a:xfrm>
          <a:prstGeom prst="rect">
            <a:avLst/>
          </a:prstGeom>
          <a:noFill/>
        </p:spPr>
        <p:txBody>
          <a:bodyPr wrap="square" rtlCol="0">
            <a:spAutoFit/>
          </a:bodyPr>
          <a:lstStyle/>
          <a:p>
            <a:r>
              <a:rPr lang="en-US" sz="1200" dirty="0"/>
              <a:t>[1..1]</a:t>
            </a:r>
          </a:p>
        </p:txBody>
      </p:sp>
      <p:sp>
        <p:nvSpPr>
          <p:cNvPr id="19" name="TextBox 18">
            <a:extLst>
              <a:ext uri="{FF2B5EF4-FFF2-40B4-BE49-F238E27FC236}">
                <a16:creationId xmlns:a16="http://schemas.microsoft.com/office/drawing/2014/main" id="{DA5A35CA-7680-57B4-AD6E-BA85A5326B55}"/>
              </a:ext>
            </a:extLst>
          </p:cNvPr>
          <p:cNvSpPr txBox="1"/>
          <p:nvPr/>
        </p:nvSpPr>
        <p:spPr>
          <a:xfrm>
            <a:off x="3949457" y="3467112"/>
            <a:ext cx="540328" cy="276999"/>
          </a:xfrm>
          <a:prstGeom prst="rect">
            <a:avLst/>
          </a:prstGeom>
          <a:noFill/>
        </p:spPr>
        <p:txBody>
          <a:bodyPr wrap="square" rtlCol="0">
            <a:spAutoFit/>
          </a:bodyPr>
          <a:lstStyle/>
          <a:p>
            <a:r>
              <a:rPr lang="en-US" sz="1200" dirty="0"/>
              <a:t>[0..*]</a:t>
            </a:r>
          </a:p>
        </p:txBody>
      </p:sp>
      <p:sp>
        <p:nvSpPr>
          <p:cNvPr id="20" name="TextBox 19">
            <a:extLst>
              <a:ext uri="{FF2B5EF4-FFF2-40B4-BE49-F238E27FC236}">
                <a16:creationId xmlns:a16="http://schemas.microsoft.com/office/drawing/2014/main" id="{3E32E61F-0D39-36F1-DD57-976B59DCF817}"/>
              </a:ext>
            </a:extLst>
          </p:cNvPr>
          <p:cNvSpPr txBox="1"/>
          <p:nvPr/>
        </p:nvSpPr>
        <p:spPr>
          <a:xfrm>
            <a:off x="1749390" y="2868074"/>
            <a:ext cx="540328" cy="276999"/>
          </a:xfrm>
          <a:prstGeom prst="rect">
            <a:avLst/>
          </a:prstGeom>
          <a:noFill/>
        </p:spPr>
        <p:txBody>
          <a:bodyPr wrap="square" rtlCol="0">
            <a:spAutoFit/>
          </a:bodyPr>
          <a:lstStyle/>
          <a:p>
            <a:r>
              <a:rPr lang="en-US" sz="1200" dirty="0"/>
              <a:t>[1..*]</a:t>
            </a:r>
          </a:p>
        </p:txBody>
      </p:sp>
      <p:sp>
        <p:nvSpPr>
          <p:cNvPr id="21" name="TextBox 20">
            <a:extLst>
              <a:ext uri="{FF2B5EF4-FFF2-40B4-BE49-F238E27FC236}">
                <a16:creationId xmlns:a16="http://schemas.microsoft.com/office/drawing/2014/main" id="{CC3D8BCF-B197-E5AA-4D0B-43B05CCD6C85}"/>
              </a:ext>
            </a:extLst>
          </p:cNvPr>
          <p:cNvSpPr txBox="1"/>
          <p:nvPr/>
        </p:nvSpPr>
        <p:spPr>
          <a:xfrm>
            <a:off x="7589062" y="2346637"/>
            <a:ext cx="540328" cy="276999"/>
          </a:xfrm>
          <a:prstGeom prst="rect">
            <a:avLst/>
          </a:prstGeom>
          <a:noFill/>
        </p:spPr>
        <p:txBody>
          <a:bodyPr wrap="square" rtlCol="0">
            <a:spAutoFit/>
          </a:bodyPr>
          <a:lstStyle/>
          <a:p>
            <a:r>
              <a:rPr lang="en-US" sz="1200" dirty="0"/>
              <a:t>[*..1]</a:t>
            </a:r>
          </a:p>
        </p:txBody>
      </p:sp>
      <p:sp>
        <p:nvSpPr>
          <p:cNvPr id="23" name="TextBox 22">
            <a:extLst>
              <a:ext uri="{FF2B5EF4-FFF2-40B4-BE49-F238E27FC236}">
                <a16:creationId xmlns:a16="http://schemas.microsoft.com/office/drawing/2014/main" id="{D42611CC-405D-ADD5-1CF9-36C3C6B28460}"/>
              </a:ext>
            </a:extLst>
          </p:cNvPr>
          <p:cNvSpPr txBox="1"/>
          <p:nvPr/>
        </p:nvSpPr>
        <p:spPr>
          <a:xfrm>
            <a:off x="7162647" y="2918370"/>
            <a:ext cx="540328" cy="276999"/>
          </a:xfrm>
          <a:prstGeom prst="rect">
            <a:avLst/>
          </a:prstGeom>
          <a:noFill/>
        </p:spPr>
        <p:txBody>
          <a:bodyPr wrap="square" rtlCol="0">
            <a:spAutoFit/>
          </a:bodyPr>
          <a:lstStyle/>
          <a:p>
            <a:r>
              <a:rPr lang="en-US" sz="1200" dirty="0"/>
              <a:t>[*..1]</a:t>
            </a:r>
          </a:p>
        </p:txBody>
      </p:sp>
      <p:sp>
        <p:nvSpPr>
          <p:cNvPr id="24" name="TextBox 23">
            <a:extLst>
              <a:ext uri="{FF2B5EF4-FFF2-40B4-BE49-F238E27FC236}">
                <a16:creationId xmlns:a16="http://schemas.microsoft.com/office/drawing/2014/main" id="{EF85713B-EE0B-9BE7-903E-B010B648240A}"/>
              </a:ext>
            </a:extLst>
          </p:cNvPr>
          <p:cNvSpPr txBox="1"/>
          <p:nvPr/>
        </p:nvSpPr>
        <p:spPr>
          <a:xfrm>
            <a:off x="7612157" y="3626720"/>
            <a:ext cx="540328" cy="276999"/>
          </a:xfrm>
          <a:prstGeom prst="rect">
            <a:avLst/>
          </a:prstGeom>
          <a:noFill/>
        </p:spPr>
        <p:txBody>
          <a:bodyPr wrap="square" rtlCol="0">
            <a:spAutoFit/>
          </a:bodyPr>
          <a:lstStyle/>
          <a:p>
            <a:r>
              <a:rPr lang="en-US" sz="1200" dirty="0"/>
              <a:t>[*..1]</a:t>
            </a:r>
          </a:p>
        </p:txBody>
      </p:sp>
    </p:spTree>
    <p:extLst>
      <p:ext uri="{BB962C8B-B14F-4D97-AF65-F5344CB8AC3E}">
        <p14:creationId xmlns:p14="http://schemas.microsoft.com/office/powerpoint/2010/main" val="4118350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6383873-FA64-09FE-9F85-D0DE791F5720}"/>
              </a:ext>
            </a:extLst>
          </p:cNvPr>
          <p:cNvSpPr>
            <a:spLocks noGrp="1"/>
          </p:cNvSpPr>
          <p:nvPr>
            <p:ph type="pic" idx="2"/>
          </p:nvPr>
        </p:nvSpPr>
        <p:spPr/>
        <p:txBody>
          <a:bodyPr/>
          <a:lstStyle/>
          <a:p>
            <a:endParaRPr lang="en-US"/>
          </a:p>
        </p:txBody>
      </p:sp>
      <p:sp>
        <p:nvSpPr>
          <p:cNvPr id="3" name="Title 2">
            <a:extLst>
              <a:ext uri="{FF2B5EF4-FFF2-40B4-BE49-F238E27FC236}">
                <a16:creationId xmlns:a16="http://schemas.microsoft.com/office/drawing/2014/main" id="{5D36E734-9E9A-C842-3C9B-3440B2AD80D0}"/>
              </a:ext>
            </a:extLst>
          </p:cNvPr>
          <p:cNvSpPr>
            <a:spLocks noGrp="1"/>
          </p:cNvSpPr>
          <p:nvPr>
            <p:ph type="ctrTitle"/>
          </p:nvPr>
        </p:nvSpPr>
        <p:spPr>
          <a:xfrm>
            <a:off x="400050" y="255350"/>
            <a:ext cx="9260749" cy="855326"/>
          </a:xfrm>
        </p:spPr>
        <p:txBody>
          <a:bodyPr/>
          <a:lstStyle/>
          <a:p>
            <a:r>
              <a:rPr lang="en-US" dirty="0"/>
              <a:t>Final Report Using Synoptic Style</a:t>
            </a:r>
          </a:p>
        </p:txBody>
      </p:sp>
      <p:graphicFrame>
        <p:nvGraphicFramePr>
          <p:cNvPr id="5" name="Object 4">
            <a:extLst>
              <a:ext uri="{FF2B5EF4-FFF2-40B4-BE49-F238E27FC236}">
                <a16:creationId xmlns:a16="http://schemas.microsoft.com/office/drawing/2014/main" id="{0F1D50B0-AA51-C05F-4F7B-5E48A9EEDD85}"/>
              </a:ext>
            </a:extLst>
          </p:cNvPr>
          <p:cNvGraphicFramePr>
            <a:graphicFrameLocks noChangeAspect="1"/>
          </p:cNvGraphicFramePr>
          <p:nvPr/>
        </p:nvGraphicFramePr>
        <p:xfrm>
          <a:off x="400050" y="1034366"/>
          <a:ext cx="10643799" cy="5568284"/>
        </p:xfrm>
        <a:graphic>
          <a:graphicData uri="http://schemas.openxmlformats.org/presentationml/2006/ole">
            <mc:AlternateContent xmlns:mc="http://schemas.openxmlformats.org/markup-compatibility/2006">
              <mc:Choice xmlns:v="urn:schemas-microsoft-com:vml" Requires="v">
                <p:oleObj name="Document" r:id="rId2" imgW="5486400" imgH="2870200" progId="Word.Document.12">
                  <p:embed/>
                </p:oleObj>
              </mc:Choice>
              <mc:Fallback>
                <p:oleObj name="Document" r:id="rId2" imgW="5486400" imgH="2870200" progId="Word.Document.12">
                  <p:embed/>
                  <p:pic>
                    <p:nvPicPr>
                      <p:cNvPr id="5" name="Object 4">
                        <a:extLst>
                          <a:ext uri="{FF2B5EF4-FFF2-40B4-BE49-F238E27FC236}">
                            <a16:creationId xmlns:a16="http://schemas.microsoft.com/office/drawing/2014/main" id="{0F1D50B0-AA51-C05F-4F7B-5E48A9EEDD85}"/>
                          </a:ext>
                        </a:extLst>
                      </p:cNvPr>
                      <p:cNvPicPr/>
                      <p:nvPr/>
                    </p:nvPicPr>
                    <p:blipFill>
                      <a:blip r:embed="rId3"/>
                      <a:stretch>
                        <a:fillRect/>
                      </a:stretch>
                    </p:blipFill>
                    <p:spPr>
                      <a:xfrm>
                        <a:off x="400050" y="1034366"/>
                        <a:ext cx="10643799" cy="5568284"/>
                      </a:xfrm>
                      <a:prstGeom prst="rect">
                        <a:avLst/>
                      </a:prstGeom>
                    </p:spPr>
                  </p:pic>
                </p:oleObj>
              </mc:Fallback>
            </mc:AlternateContent>
          </a:graphicData>
        </a:graphic>
      </p:graphicFrame>
    </p:spTree>
    <p:extLst>
      <p:ext uri="{BB962C8B-B14F-4D97-AF65-F5344CB8AC3E}">
        <p14:creationId xmlns:p14="http://schemas.microsoft.com/office/powerpoint/2010/main" val="841237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black background with red text&#10;&#10;Description automatically generated">
            <a:extLst>
              <a:ext uri="{FF2B5EF4-FFF2-40B4-BE49-F238E27FC236}">
                <a16:creationId xmlns:a16="http://schemas.microsoft.com/office/drawing/2014/main" id="{39AD7805-2B83-BC2A-62BE-135B4530F4D9}"/>
              </a:ext>
            </a:extLst>
          </p:cNvPr>
          <p:cNvPicPr>
            <a:picLocks noGrp="1" noChangeAspect="1"/>
          </p:cNvPicPr>
          <p:nvPr>
            <p:ph type="pic" idx="2"/>
          </p:nvPr>
        </p:nvPicPr>
        <p:blipFill>
          <a:blip r:embed="rId2"/>
          <a:srcRect l="23593" r="23593"/>
          <a:stretch/>
        </p:blipFill>
        <p:spPr>
          <a:xfrm>
            <a:off x="13568021" y="6926606"/>
            <a:ext cx="918000" cy="484829"/>
          </a:xfrm>
        </p:spPr>
      </p:pic>
      <p:sp>
        <p:nvSpPr>
          <p:cNvPr id="4" name="Title 3">
            <a:extLst>
              <a:ext uri="{FF2B5EF4-FFF2-40B4-BE49-F238E27FC236}">
                <a16:creationId xmlns:a16="http://schemas.microsoft.com/office/drawing/2014/main" id="{4C248967-DCF8-82C0-6945-81991D2AAED6}"/>
              </a:ext>
            </a:extLst>
          </p:cNvPr>
          <p:cNvSpPr>
            <a:spLocks noGrp="1"/>
          </p:cNvSpPr>
          <p:nvPr>
            <p:ph type="ctrTitle"/>
          </p:nvPr>
        </p:nvSpPr>
        <p:spPr/>
        <p:txBody>
          <a:bodyPr/>
          <a:lstStyle/>
          <a:p>
            <a:r>
              <a:rPr lang="en-US" dirty="0"/>
              <a:t>Objective of CSRWG</a:t>
            </a:r>
          </a:p>
        </p:txBody>
      </p:sp>
      <p:sp>
        <p:nvSpPr>
          <p:cNvPr id="3" name="Content Placeholder 2">
            <a:extLst>
              <a:ext uri="{FF2B5EF4-FFF2-40B4-BE49-F238E27FC236}">
                <a16:creationId xmlns:a16="http://schemas.microsoft.com/office/drawing/2014/main" id="{1002D566-D654-9AE6-D595-841F517A8036}"/>
              </a:ext>
            </a:extLst>
          </p:cNvPr>
          <p:cNvSpPr>
            <a:spLocks noGrp="1"/>
          </p:cNvSpPr>
          <p:nvPr>
            <p:ph type="subTitle" idx="1"/>
          </p:nvPr>
        </p:nvSpPr>
        <p:spPr>
          <a:xfrm>
            <a:off x="457200" y="1055716"/>
            <a:ext cx="10922924" cy="5237019"/>
          </a:xfrm>
        </p:spPr>
        <p:txBody>
          <a:bodyPr>
            <a:noAutofit/>
          </a:bodyPr>
          <a:lstStyle/>
          <a:p>
            <a:pPr marL="342900" indent="-342900"/>
            <a:r>
              <a:rPr lang="en-US" sz="1400" dirty="0"/>
              <a:t>Develop SNOMED CT concepts necessary to fully, unambiguously represent all required cancer pathology synoptic reporting data elements</a:t>
            </a:r>
            <a:br>
              <a:rPr lang="en-US" sz="1400" dirty="0"/>
            </a:br>
            <a:endParaRPr lang="en-US" sz="1400" dirty="0"/>
          </a:p>
          <a:p>
            <a:pPr marL="342900" indent="-342900"/>
            <a:r>
              <a:rPr lang="en-US" sz="1400" dirty="0"/>
              <a:t>SNOMED CT concepts authored must be able to be unambiguously and fully represent each data element AFTER the data is separated from the initial data capture device (e.g., paper, web portal, </a:t>
            </a:r>
            <a:r>
              <a:rPr lang="en-US" sz="1400" dirty="0" err="1"/>
              <a:t>eCP</a:t>
            </a:r>
            <a:r>
              <a:rPr lang="en-US" sz="1400" dirty="0"/>
              <a:t>)</a:t>
            </a:r>
          </a:p>
          <a:p>
            <a:pPr marL="628650" indent="-342900"/>
            <a:r>
              <a:rPr lang="en-US" sz="1400" dirty="0"/>
              <a:t>Can the data elements be stored in database or registry such that the </a:t>
            </a:r>
            <a:r>
              <a:rPr lang="en-US" sz="1400" i="1" dirty="0"/>
              <a:t>meaning</a:t>
            </a:r>
            <a:r>
              <a:rPr lang="en-US" sz="1400" dirty="0"/>
              <a:t> of the data remains intact without reference to the data capture form?</a:t>
            </a:r>
          </a:p>
          <a:p>
            <a:pPr marL="628650" indent="-342900"/>
            <a:r>
              <a:rPr lang="en-US" sz="1400" dirty="0"/>
              <a:t>Not acceptable to be a ”number” associated with a word-string.  The “number” </a:t>
            </a:r>
            <a:r>
              <a:rPr lang="en-US" sz="1400" i="1" dirty="0"/>
              <a:t>must</a:t>
            </a:r>
            <a:r>
              <a:rPr lang="en-US" sz="1400" dirty="0"/>
              <a:t> carry meaning…semantically computable.</a:t>
            </a:r>
            <a:br>
              <a:rPr lang="en-US" sz="1400" dirty="0"/>
            </a:br>
            <a:endParaRPr lang="en-US" sz="1400" dirty="0"/>
          </a:p>
          <a:p>
            <a:pPr marL="342900" indent="-342900"/>
            <a:r>
              <a:rPr lang="en-US" sz="1400" dirty="0"/>
              <a:t>SNOMED CT content developed must be suitable for major protocol publishing bodies – CAP, ICCR, </a:t>
            </a:r>
            <a:r>
              <a:rPr lang="en-US" sz="1400" dirty="0" err="1"/>
              <a:t>RCPath</a:t>
            </a:r>
            <a:r>
              <a:rPr lang="en-US" sz="1400" dirty="0"/>
              <a:t>, RPCA, </a:t>
            </a:r>
            <a:r>
              <a:rPr lang="en-US" sz="1400" dirty="0" err="1"/>
              <a:t>Palga</a:t>
            </a:r>
            <a:r>
              <a:rPr lang="en-US" sz="1400" dirty="0"/>
              <a:t>, others.</a:t>
            </a:r>
          </a:p>
          <a:p>
            <a:pPr marL="628650" indent="-342900"/>
            <a:r>
              <a:rPr lang="en-US" sz="1400" dirty="0"/>
              <a:t>Project used CAP infrastructure and inventory capability of data elements as a base framework for concept enumeration and initial authoring </a:t>
            </a:r>
          </a:p>
          <a:p>
            <a:pPr marL="628650" indent="-342900"/>
            <a:r>
              <a:rPr lang="en-US" sz="1400" dirty="0"/>
              <a:t>ICCR, </a:t>
            </a:r>
            <a:r>
              <a:rPr lang="en-US" sz="1400" dirty="0" err="1"/>
              <a:t>RCPath</a:t>
            </a:r>
            <a:r>
              <a:rPr lang="en-US" sz="1400" dirty="0"/>
              <a:t> content used to clarify meaning of common data elements across data set publications.</a:t>
            </a:r>
          </a:p>
        </p:txBody>
      </p:sp>
    </p:spTree>
    <p:extLst>
      <p:ext uri="{BB962C8B-B14F-4D97-AF65-F5344CB8AC3E}">
        <p14:creationId xmlns:p14="http://schemas.microsoft.com/office/powerpoint/2010/main" val="1688398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95F714-587D-0BB2-8344-0630F8A28ABC}"/>
              </a:ext>
            </a:extLst>
          </p:cNvPr>
          <p:cNvSpPr>
            <a:spLocks noGrp="1"/>
          </p:cNvSpPr>
          <p:nvPr>
            <p:ph type="subTitle" idx="1"/>
          </p:nvPr>
        </p:nvSpPr>
        <p:spPr>
          <a:xfrm>
            <a:off x="457200" y="1018903"/>
            <a:ext cx="10946674" cy="5146766"/>
          </a:xfrm>
        </p:spPr>
        <p:txBody>
          <a:bodyPr>
            <a:normAutofit fontScale="77500" lnSpcReduction="20000"/>
          </a:bodyPr>
          <a:lstStyle/>
          <a:p>
            <a:pPr marL="342900" indent="-342900"/>
            <a:r>
              <a:rPr lang="en-US" sz="2100" dirty="0"/>
              <a:t>&gt; 1000 new concepts created and/or fully modeled </a:t>
            </a:r>
          </a:p>
          <a:p>
            <a:pPr marL="342900" indent="-342900"/>
            <a:r>
              <a:rPr lang="en-US" sz="2100" dirty="0"/>
              <a:t>100% of CAP required data elements for all solid tumors</a:t>
            </a:r>
          </a:p>
          <a:p>
            <a:pPr marL="628650" indent="-342900">
              <a:buFont typeface="Arial" panose="020B0604020202020204" pitchFamily="34" charset="0"/>
              <a:buChar char="•"/>
            </a:pPr>
            <a:r>
              <a:rPr lang="en-US" sz="2100" dirty="0"/>
              <a:t>61 data sets</a:t>
            </a:r>
          </a:p>
          <a:p>
            <a:pPr marL="628650" indent="-342900">
              <a:buFont typeface="Arial" panose="020B0604020202020204" pitchFamily="34" charset="0"/>
              <a:buChar char="•"/>
            </a:pPr>
            <a:r>
              <a:rPr lang="en-US" sz="2100" dirty="0"/>
              <a:t>Includes both adult and pediatric data sets</a:t>
            </a:r>
          </a:p>
          <a:p>
            <a:pPr marL="628650" indent="-342900">
              <a:buFont typeface="Arial" panose="020B0604020202020204" pitchFamily="34" charset="0"/>
              <a:buChar char="•"/>
            </a:pPr>
            <a:r>
              <a:rPr lang="en-US" sz="2100" dirty="0"/>
              <a:t>CAP PERT committee reviewing and approving SNOMED CT terminology binding and association with C-keys.</a:t>
            </a:r>
          </a:p>
          <a:p>
            <a:pPr marL="628650" indent="-342900">
              <a:buFont typeface="Arial" panose="020B0604020202020204" pitchFamily="34" charset="0"/>
              <a:buChar char="•"/>
            </a:pPr>
            <a:r>
              <a:rPr lang="en-US" sz="2100" dirty="0"/>
              <a:t>CAP to include SNOMED CT terminology bindings in </a:t>
            </a:r>
            <a:r>
              <a:rPr lang="en-US" sz="2100" dirty="0" err="1"/>
              <a:t>eCP</a:t>
            </a:r>
            <a:r>
              <a:rPr lang="en-US" sz="2100" dirty="0"/>
              <a:t> and other release formats</a:t>
            </a:r>
            <a:br>
              <a:rPr lang="en-US" sz="2100" dirty="0"/>
            </a:br>
            <a:endParaRPr lang="en-US" sz="2100" dirty="0"/>
          </a:p>
          <a:p>
            <a:pPr marL="342900" indent="-342900"/>
            <a:r>
              <a:rPr lang="en-US" sz="2100" dirty="0"/>
              <a:t>24 ICCR data sets initially mapped to SNOMED CT</a:t>
            </a:r>
          </a:p>
          <a:p>
            <a:pPr marL="628650" indent="-342900">
              <a:buFont typeface="Arial" panose="020B0604020202020204" pitchFamily="34" charset="0"/>
              <a:buChar char="•"/>
            </a:pPr>
            <a:r>
              <a:rPr lang="en-US" sz="2100" dirty="0"/>
              <a:t>Terminology binding on-going for remaining data sets</a:t>
            </a:r>
          </a:p>
          <a:p>
            <a:pPr marL="628650" indent="-342900">
              <a:buFont typeface="Arial" panose="020B0604020202020204" pitchFamily="34" charset="0"/>
              <a:buChar char="•"/>
            </a:pPr>
            <a:r>
              <a:rPr lang="en-US" sz="2100" dirty="0"/>
              <a:t>Terminology binding to be reviewed and validated for use by ICCR</a:t>
            </a:r>
          </a:p>
        </p:txBody>
      </p:sp>
      <p:sp>
        <p:nvSpPr>
          <p:cNvPr id="3" name="Picture Placeholder 2">
            <a:extLst>
              <a:ext uri="{FF2B5EF4-FFF2-40B4-BE49-F238E27FC236}">
                <a16:creationId xmlns:a16="http://schemas.microsoft.com/office/drawing/2014/main" id="{32F89926-2188-AFC6-DD7A-6EFB7C53A228}"/>
              </a:ext>
            </a:extLst>
          </p:cNvPr>
          <p:cNvSpPr>
            <a:spLocks noGrp="1"/>
          </p:cNvSpPr>
          <p:nvPr>
            <p:ph type="pic" idx="2"/>
          </p:nvPr>
        </p:nvSpPr>
        <p:spPr/>
        <p:txBody>
          <a:bodyPr/>
          <a:lstStyle/>
          <a:p>
            <a:endParaRPr lang="en-US"/>
          </a:p>
        </p:txBody>
      </p:sp>
      <p:sp>
        <p:nvSpPr>
          <p:cNvPr id="4" name="Title 3">
            <a:extLst>
              <a:ext uri="{FF2B5EF4-FFF2-40B4-BE49-F238E27FC236}">
                <a16:creationId xmlns:a16="http://schemas.microsoft.com/office/drawing/2014/main" id="{0A8E3C57-BAA2-9145-53C0-554E255C8C6B}"/>
              </a:ext>
            </a:extLst>
          </p:cNvPr>
          <p:cNvSpPr>
            <a:spLocks noGrp="1"/>
          </p:cNvSpPr>
          <p:nvPr>
            <p:ph type="ctrTitle"/>
          </p:nvPr>
        </p:nvSpPr>
        <p:spPr/>
        <p:txBody>
          <a:bodyPr/>
          <a:lstStyle/>
          <a:p>
            <a:r>
              <a:rPr lang="en-US" dirty="0"/>
              <a:t>Project Status</a:t>
            </a:r>
          </a:p>
        </p:txBody>
      </p:sp>
    </p:spTree>
    <p:extLst>
      <p:ext uri="{BB962C8B-B14F-4D97-AF65-F5344CB8AC3E}">
        <p14:creationId xmlns:p14="http://schemas.microsoft.com/office/powerpoint/2010/main" val="2110349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32D0797-A59F-507A-BAA4-95C48C553AEB}"/>
              </a:ext>
            </a:extLst>
          </p:cNvPr>
          <p:cNvSpPr>
            <a:spLocks noGrp="1"/>
          </p:cNvSpPr>
          <p:nvPr>
            <p:ph type="subTitle" idx="1"/>
          </p:nvPr>
        </p:nvSpPr>
        <p:spPr/>
        <p:txBody>
          <a:bodyPr/>
          <a:lstStyle/>
          <a:p>
            <a:r>
              <a:rPr lang="en-US" dirty="0"/>
              <a:t>Structured pathology cancer reporting is built as a series of questions and answers that summarize the key, actionable features of the cancer for patient care</a:t>
            </a:r>
          </a:p>
          <a:p>
            <a:r>
              <a:rPr lang="en-US" dirty="0"/>
              <a:t>The ”Questions” are features of the tumor that the pathologist is to observe, measure or describe</a:t>
            </a:r>
          </a:p>
          <a:p>
            <a:r>
              <a:rPr lang="en-US" dirty="0"/>
              <a:t>The “Answers” represent </a:t>
            </a:r>
            <a:r>
              <a:rPr lang="en-US" i="1" u="sng" dirty="0"/>
              <a:t>what</a:t>
            </a:r>
            <a:r>
              <a:rPr lang="en-US" dirty="0"/>
              <a:t> the pathologist observed.</a:t>
            </a:r>
          </a:p>
          <a:p>
            <a:r>
              <a:rPr lang="en-US" dirty="0"/>
              <a:t>In the pathology cancer report protocols, each question or tumor feature to be assessed is paired with a constrained set of acceptable answers or “measurements”</a:t>
            </a:r>
          </a:p>
          <a:p>
            <a:r>
              <a:rPr lang="en-US" dirty="0"/>
              <a:t>Pathology societies and other domain authorities define what features of tumors should be assessed and how those assessments should be made</a:t>
            </a:r>
          </a:p>
        </p:txBody>
      </p:sp>
      <p:sp>
        <p:nvSpPr>
          <p:cNvPr id="3" name="Picture Placeholder 2">
            <a:extLst>
              <a:ext uri="{FF2B5EF4-FFF2-40B4-BE49-F238E27FC236}">
                <a16:creationId xmlns:a16="http://schemas.microsoft.com/office/drawing/2014/main" id="{218B032E-4180-9C2C-25CF-C017F15C98F4}"/>
              </a:ext>
            </a:extLst>
          </p:cNvPr>
          <p:cNvSpPr>
            <a:spLocks noGrp="1"/>
          </p:cNvSpPr>
          <p:nvPr>
            <p:ph type="pic" idx="2"/>
          </p:nvPr>
        </p:nvSpPr>
        <p:spPr/>
        <p:txBody>
          <a:bodyPr/>
          <a:lstStyle/>
          <a:p>
            <a:endParaRPr lang="en-US"/>
          </a:p>
        </p:txBody>
      </p:sp>
      <p:sp>
        <p:nvSpPr>
          <p:cNvPr id="4" name="Title 3">
            <a:extLst>
              <a:ext uri="{FF2B5EF4-FFF2-40B4-BE49-F238E27FC236}">
                <a16:creationId xmlns:a16="http://schemas.microsoft.com/office/drawing/2014/main" id="{D852CF4F-A3C4-721E-2ED1-C7E7DF65144E}"/>
              </a:ext>
            </a:extLst>
          </p:cNvPr>
          <p:cNvSpPr>
            <a:spLocks noGrp="1"/>
          </p:cNvSpPr>
          <p:nvPr>
            <p:ph type="ctrTitle"/>
          </p:nvPr>
        </p:nvSpPr>
        <p:spPr/>
        <p:txBody>
          <a:bodyPr/>
          <a:lstStyle/>
          <a:p>
            <a:r>
              <a:rPr lang="en-US" dirty="0"/>
              <a:t>Synoptic structure</a:t>
            </a:r>
          </a:p>
        </p:txBody>
      </p:sp>
    </p:spTree>
    <p:extLst>
      <p:ext uri="{BB962C8B-B14F-4D97-AF65-F5344CB8AC3E}">
        <p14:creationId xmlns:p14="http://schemas.microsoft.com/office/powerpoint/2010/main" val="1835069089"/>
      </p:ext>
    </p:extLst>
  </p:cSld>
  <p:clrMapOvr>
    <a:masterClrMapping/>
  </p:clrMapOvr>
</p:sld>
</file>

<file path=ppt/theme/theme1.xml><?xml version="1.0" encoding="utf-8"?>
<a:theme xmlns:a="http://schemas.openxmlformats.org/drawingml/2006/main" name="Office Theme">
  <a:themeElements>
    <a:clrScheme name="Custom 4">
      <a:dk1>
        <a:srgbClr val="000000"/>
      </a:dk1>
      <a:lt1>
        <a:srgbClr val="FFFFFF"/>
      </a:lt1>
      <a:dk2>
        <a:srgbClr val="44546A"/>
      </a:dk2>
      <a:lt2>
        <a:srgbClr val="E7E6E6"/>
      </a:lt2>
      <a:accent1>
        <a:srgbClr val="233F79"/>
      </a:accent1>
      <a:accent2>
        <a:srgbClr val="F05231"/>
      </a:accent2>
      <a:accent3>
        <a:srgbClr val="A5A5A5"/>
      </a:accent3>
      <a:accent4>
        <a:srgbClr val="FCCD00"/>
      </a:accent4>
      <a:accent5>
        <a:srgbClr val="05ABBC"/>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4">
      <a:dk1>
        <a:srgbClr val="000000"/>
      </a:dk1>
      <a:lt1>
        <a:srgbClr val="FFFFFF"/>
      </a:lt1>
      <a:dk2>
        <a:srgbClr val="44546A"/>
      </a:dk2>
      <a:lt2>
        <a:srgbClr val="E7E6E6"/>
      </a:lt2>
      <a:accent1>
        <a:srgbClr val="233F79"/>
      </a:accent1>
      <a:accent2>
        <a:srgbClr val="F05231"/>
      </a:accent2>
      <a:accent3>
        <a:srgbClr val="A5A5A5"/>
      </a:accent3>
      <a:accent4>
        <a:srgbClr val="FCCD00"/>
      </a:accent4>
      <a:accent5>
        <a:srgbClr val="05ABBC"/>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971</TotalTime>
  <Words>1824</Words>
  <Application>Microsoft Office PowerPoint</Application>
  <PresentationFormat>Widescreen</PresentationFormat>
  <Paragraphs>205</Paragraphs>
  <Slides>21</Slides>
  <Notes>3</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21</vt:i4>
      </vt:variant>
    </vt:vector>
  </HeadingPairs>
  <TitlesOfParts>
    <vt:vector size="30" baseType="lpstr">
      <vt:lpstr>Open Sans</vt:lpstr>
      <vt:lpstr>Arial</vt:lpstr>
      <vt:lpstr>Calibri</vt:lpstr>
      <vt:lpstr>Mulish Black</vt:lpstr>
      <vt:lpstr>Oswald</vt:lpstr>
      <vt:lpstr>Trebuchet MS</vt:lpstr>
      <vt:lpstr>Office Theme</vt:lpstr>
      <vt:lpstr>Office Theme</vt:lpstr>
      <vt:lpstr>Document</vt:lpstr>
      <vt:lpstr>PowerPoint Presentation</vt:lpstr>
      <vt:lpstr>Summary of cancer pathology reporting project</vt:lpstr>
      <vt:lpstr>The Histopathology Process</vt:lpstr>
      <vt:lpstr>Microscopic Exam</vt:lpstr>
      <vt:lpstr>Information Model</vt:lpstr>
      <vt:lpstr>Final Report Using Synoptic Style</vt:lpstr>
      <vt:lpstr>Objective of CSRWG</vt:lpstr>
      <vt:lpstr>Project Status</vt:lpstr>
      <vt:lpstr>Synoptic structure</vt:lpstr>
      <vt:lpstr>Content developed</vt:lpstr>
      <vt:lpstr>Design Assumptions and Approach</vt:lpstr>
      <vt:lpstr>Example – Colon Histology</vt:lpstr>
      <vt:lpstr>Observable entity defining attributes</vt:lpstr>
      <vt:lpstr>Where to find content in browser</vt:lpstr>
      <vt:lpstr>Examples of terminology bindings</vt:lpstr>
      <vt:lpstr>Data storage and analytics</vt:lpstr>
      <vt:lpstr>UNMC Tumor  Biorepository Model</vt:lpstr>
      <vt:lpstr>Why we care – Utility of Description Logic </vt:lpstr>
      <vt:lpstr>Logical queries/Clinical Decision Support </vt:lpstr>
      <vt:lpstr>Logical inference along multiple axes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Campbell, James R</cp:lastModifiedBy>
  <cp:revision>283</cp:revision>
  <dcterms:created xsi:type="dcterms:W3CDTF">2021-01-15T14:26:31Z</dcterms:created>
  <dcterms:modified xsi:type="dcterms:W3CDTF">2023-10-23T10:24:33Z</dcterms:modified>
</cp:coreProperties>
</file>